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629" r:id="rId3"/>
    <p:sldId id="669" r:id="rId4"/>
    <p:sldId id="667" r:id="rId5"/>
    <p:sldId id="489" r:id="rId6"/>
    <p:sldId id="567" r:id="rId7"/>
    <p:sldId id="517" r:id="rId8"/>
    <p:sldId id="627" r:id="rId9"/>
    <p:sldId id="512" r:id="rId10"/>
    <p:sldId id="518" r:id="rId11"/>
    <p:sldId id="519" r:id="rId12"/>
    <p:sldId id="587" r:id="rId13"/>
    <p:sldId id="589" r:id="rId14"/>
    <p:sldId id="590" r:id="rId15"/>
    <p:sldId id="611" r:id="rId16"/>
    <p:sldId id="595" r:id="rId17"/>
    <p:sldId id="641" r:id="rId18"/>
    <p:sldId id="640" r:id="rId19"/>
    <p:sldId id="593" r:id="rId20"/>
    <p:sldId id="666" r:id="rId21"/>
    <p:sldId id="649" r:id="rId22"/>
    <p:sldId id="662" r:id="rId23"/>
    <p:sldId id="650" r:id="rId24"/>
    <p:sldId id="5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33"/>
    <a:srgbClr val="0066FF"/>
    <a:srgbClr val="DF1F1F"/>
    <a:srgbClr val="EB7171"/>
    <a:srgbClr val="B51313"/>
    <a:srgbClr val="FF5050"/>
    <a:srgbClr val="49E5B1"/>
    <a:srgbClr val="A80000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1" autoAdjust="0"/>
    <p:restoredTop sz="94647" autoAdjust="0"/>
  </p:normalViewPr>
  <p:slideViewPr>
    <p:cSldViewPr snapToGrid="0">
      <p:cViewPr varScale="1">
        <p:scale>
          <a:sx n="65" d="100"/>
          <a:sy n="65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7FFF-CE8C-483F-BD52-A7CED59AC14D}" type="datetimeFigureOut">
              <a:rPr lang="en-IE" smtClean="0"/>
              <a:t>06/12/2024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0ADB9-E197-477B-8439-C5E6D13A7D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6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ADB9-E197-477B-8439-C5E6D13A7D85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4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4FF9-BE5E-D70C-9A9A-C9140582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F7FF0-068E-E21D-0DD2-618B4C882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2563-F7AA-55D6-1F7E-D45EBFB5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FE3A-9DDB-46C3-89D7-B66B7AFF8379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9099-B73E-9EA6-3F15-628E9A98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2C9F-EF11-23F0-EA5C-B915ECFC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20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9F1-50D6-3D40-93A5-E1CBE710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22004-3734-3C5E-A7E4-E821CE900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B76B-8187-6E43-EA17-279028F5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69EF-75B9-471A-A2AA-C00B95140DCB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67E0-13B8-A426-1F94-163182C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A9696-FE0B-44E8-4A96-957C72B7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2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4E67F-A786-611D-76E2-30DE81758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70745-7BDB-5738-000C-624312308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069F-2BFC-C268-B648-F40320AF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9B1A-9639-4F35-8074-9495626A0DCB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4AC4-11A6-B47F-2639-80DA45E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76FBE-27B3-3B9E-0CCA-D9C0D70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4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F461-E12C-D4F6-B678-2A1BB054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4032-3B09-89E2-2090-70B19949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B61C7-E43E-FFFD-A01E-28E9D40B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ABCF-4C5E-4E73-9F77-3E40C1B4F4E3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80FE-3A2E-0A74-34AD-0651C364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1F20-A2E6-C99A-F371-4024C285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6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4A81-BA77-CB63-522F-3FCC35A0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B4A69-D167-DE02-FC0C-96EDB7B5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C122-265E-C07C-6D41-3FA610DD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FBAD-4585-41AC-9A21-9B1B383901F4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23DC-3736-DE1B-7208-EA5F6C16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6CE6-B629-ED0F-0211-A1CFD73D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546F-3F3F-9C02-43A7-BE476104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434E-7739-46AA-41FD-3A7196939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094F-595B-273F-9487-C9A9F4892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F86C-0F5A-8E40-5259-25F522F5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E06F-1BA0-4DC8-BB45-F2041F651A93}" type="datetime1">
              <a:rPr lang="en-IE" smtClean="0"/>
              <a:t>06/12/2024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184A-010A-8975-235F-13960304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193F8-7F7E-FC37-903A-C367F388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0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805B-5D71-42D2-BFC1-2267D0BF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3AD18-5858-1580-5ED7-141F2A8C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8E5C-6259-B33C-CB73-38903DBAA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0656E-C6CD-1125-4068-2D9A894E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87AB3-F4DC-A133-8B6B-636B85F5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7C936-DF83-1679-446B-09D81CE0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E7BF-8BD2-4A1D-B8FA-9157DE313644}" type="datetime1">
              <a:rPr lang="en-IE" smtClean="0"/>
              <a:t>06/12/2024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17F30-D476-D2E9-ABDF-FE74521E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DD477-3B22-1128-A915-A44F526E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9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6A66-10ED-66EE-1726-C0A4CA8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A973A-9389-73A1-95FE-5EAE1D4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FC1-5560-4748-80F5-5447862AF902}" type="datetime1">
              <a:rPr lang="en-IE" smtClean="0"/>
              <a:t>06/12/2024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7219F-3C9D-2D4B-05A0-FC011AC4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886B6-8822-9C60-2FFF-7E14F84E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4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52078-A095-65AB-7FBF-176A0EF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2880-9112-4E13-8124-3772F270AD6B}" type="datetime1">
              <a:rPr lang="en-IE" smtClean="0"/>
              <a:t>06/12/2024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B9296-717D-189B-A598-52B0D32B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8EFCA-4B42-FEBB-7C4E-D2D40C1B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16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824D-B6A0-215B-C353-7F60B054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00D4-7CEA-6F6F-5846-D23C6B62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3561A-2CB5-CDD4-49D3-AD3724971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68509-1E01-ED75-B012-2DFA7B5E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3DB8-CB09-4D0E-A9B3-E1F2D61335F7}" type="datetime1">
              <a:rPr lang="en-IE" smtClean="0"/>
              <a:t>06/12/2024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8FE6-1436-AAA5-E51A-BACAB1CE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8BD4-EA65-2443-FA2E-A1C6360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6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1C4E-10E1-5B7D-211A-44B11183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D5E89-EE97-E3EF-CE05-8213A5BEB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F8679-2494-0896-0DC8-7027E732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53687-08AE-3A14-546F-7FF17756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A935-DFF5-44D4-AC49-21BEAE548AAA}" type="datetime1">
              <a:rPr lang="en-IE" smtClean="0"/>
              <a:t>06/12/2024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BC88-3AC5-71A7-1B50-2B5685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149A8-426A-4A57-BD58-A3ED68F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05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1C5E1-CC73-8B95-B146-A16C304A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A8BD-0E11-9F08-4C50-A7F9F3B16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4C02-12AF-B5E5-FCBA-54A3AF13C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888D-95AB-4291-BECE-DC819BA845A1}" type="datetime1">
              <a:rPr lang="en-IE" smtClean="0"/>
              <a:t>06/12/2024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9B8D-6BF1-A368-1750-7D36BD1A2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F1A59-E6D9-0B4F-58E1-35419FDE5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92A1-6BEB-4F23-A240-4E195161AE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75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3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3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12" Type="http://schemas.openxmlformats.org/officeDocument/2006/relationships/image" Target="../media/image2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png"/><Relationship Id="rId11" Type="http://schemas.openxmlformats.org/officeDocument/2006/relationships/image" Target="../media/image39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38.png"/><Relationship Id="rId9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41.png"/><Relationship Id="rId5" Type="http://schemas.openxmlformats.org/officeDocument/2006/relationships/image" Target="../media/image52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na.hamilton.ie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450.png"/><Relationship Id="rId3" Type="http://schemas.openxmlformats.org/officeDocument/2006/relationships/image" Target="../media/image15.png"/><Relationship Id="rId17" Type="http://schemas.openxmlformats.org/officeDocument/2006/relationships/image" Target="../media/image420.png"/><Relationship Id="rId2" Type="http://schemas.openxmlformats.org/officeDocument/2006/relationships/image" Target="../media/image14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9" Type="http://schemas.openxmlformats.org/officeDocument/2006/relationships/image" Target="../media/image150.png"/><Relationship Id="rId4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5.png"/><Relationship Id="rId3" Type="http://schemas.openxmlformats.org/officeDocument/2006/relationships/image" Target="../media/image160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71.png"/><Relationship Id="rId7" Type="http://schemas.openxmlformats.org/officeDocument/2006/relationships/image" Target="../media/image25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1.png"/><Relationship Id="rId9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17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0B84A0F-BF0C-CBE1-A937-CCF24411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0" y="152376"/>
            <a:ext cx="2874683" cy="1203548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8D9F80-A9E4-D3DB-B305-FCFECAA2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69" y="285790"/>
            <a:ext cx="2532334" cy="1070134"/>
          </a:xfrm>
          <a:prstGeom prst="rect">
            <a:avLst/>
          </a:prstGeom>
        </p:spPr>
      </p:pic>
      <p:pic>
        <p:nvPicPr>
          <p:cNvPr id="5" name="Picture 4" descr="A picture containing art, circle, amber, darkness&#10;&#10;Description automatically generated">
            <a:extLst>
              <a:ext uri="{FF2B5EF4-FFF2-40B4-BE49-F238E27FC236}">
                <a16:creationId xmlns:a16="http://schemas.microsoft.com/office/drawing/2014/main" id="{13AF26DF-3D69-77EF-07D3-05BA53E3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53" y="5113509"/>
            <a:ext cx="1499950" cy="1504950"/>
          </a:xfrm>
          <a:prstGeom prst="rect">
            <a:avLst/>
          </a:prstGeom>
        </p:spPr>
      </p:pic>
      <p:pic>
        <p:nvPicPr>
          <p:cNvPr id="7" name="Picture 6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586221C8-0EE9-3C1A-30D2-4DBF2F9DF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0" y="5379854"/>
            <a:ext cx="2874683" cy="11119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4A3BE3-67E9-540D-64DB-09297AC00CCB}"/>
              </a:ext>
            </a:extLst>
          </p:cNvPr>
          <p:cNvSpPr txBox="1">
            <a:spLocks/>
          </p:cNvSpPr>
          <p:nvPr/>
        </p:nvSpPr>
        <p:spPr>
          <a:xfrm>
            <a:off x="0" y="1906747"/>
            <a:ext cx="12192000" cy="1327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u="none" strike="noStrike" baseline="0" dirty="0">
                <a:latin typeface="LMRoman12-Bold"/>
              </a:rPr>
              <a:t>An efficient algorithm to compute the minimum free energy of interacting nucleic acid strands</a:t>
            </a:r>
            <a:endParaRPr lang="en-IE" sz="4000" dirty="0"/>
          </a:p>
        </p:txBody>
      </p:sp>
      <p:pic>
        <p:nvPicPr>
          <p:cNvPr id="4" name="EIC-logo-FundedBy-CMYK_EN.png" descr="EIC-logo-FundedBy-CMYK_EN.png">
            <a:extLst>
              <a:ext uri="{FF2B5EF4-FFF2-40B4-BE49-F238E27FC236}">
                <a16:creationId xmlns:a16="http://schemas.microsoft.com/office/drawing/2014/main" id="{1D89836E-3D5F-97A4-1EBA-762FA0837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067" y="5877485"/>
            <a:ext cx="3977806" cy="5298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7019D44-B48B-5304-6BA0-CD924B677BB5}"/>
              </a:ext>
            </a:extLst>
          </p:cNvPr>
          <p:cNvSpPr>
            <a:spLocks noGrp="1"/>
          </p:cNvSpPr>
          <p:nvPr/>
        </p:nvSpPr>
        <p:spPr>
          <a:xfrm>
            <a:off x="1524000" y="3623285"/>
            <a:ext cx="9144000" cy="158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Ahmed Shalaby</a:t>
            </a:r>
          </a:p>
          <a:p>
            <a:r>
              <a:rPr lang="en-IE" dirty="0"/>
              <a:t>3</a:t>
            </a:r>
            <a:r>
              <a:rPr lang="en-IE" baseline="30000" dirty="0"/>
              <a:t>rd</a:t>
            </a:r>
            <a:r>
              <a:rPr lang="en-IE" dirty="0"/>
              <a:t> year PhD</a:t>
            </a:r>
          </a:p>
          <a:p>
            <a:r>
              <a:rPr lang="en-IE" dirty="0"/>
              <a:t>Supervisor: Damien Woods</a:t>
            </a:r>
          </a:p>
        </p:txBody>
      </p:sp>
    </p:spTree>
    <p:extLst>
      <p:ext uri="{BB962C8B-B14F-4D97-AF65-F5344CB8AC3E}">
        <p14:creationId xmlns:p14="http://schemas.microsoft.com/office/powerpoint/2010/main" val="244244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FBD0-3149-C29A-990D-79456BE4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DEA23-45AD-C5B4-7C91-EC3FD9B376A0}"/>
              </a:ext>
            </a:extLst>
          </p:cNvPr>
          <p:cNvSpPr txBox="1"/>
          <p:nvPr/>
        </p:nvSpPr>
        <p:spPr>
          <a:xfrm>
            <a:off x="3568225" y="1751520"/>
            <a:ext cx="4839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5400" b="1" dirty="0">
                <a:solidFill>
                  <a:srgbClr val="FF0000"/>
                </a:solidFill>
              </a:rPr>
              <a:t>Free energy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AD00D6-AAB6-1E65-1502-8E4E6FDFABDE}"/>
              </a:ext>
            </a:extLst>
          </p:cNvPr>
          <p:cNvCxnSpPr>
            <a:cxnSpLocks/>
          </p:cNvCxnSpPr>
          <p:nvPr/>
        </p:nvCxnSpPr>
        <p:spPr>
          <a:xfrm flipH="1">
            <a:off x="3213100" y="2903030"/>
            <a:ext cx="2730500" cy="10335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87D644-C859-1957-EBC9-9CFB1F12582A}"/>
              </a:ext>
            </a:extLst>
          </p:cNvPr>
          <p:cNvSpPr txBox="1"/>
          <p:nvPr/>
        </p:nvSpPr>
        <p:spPr>
          <a:xfrm>
            <a:off x="7736998" y="3954970"/>
            <a:ext cx="2419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rgbClr val="FF0000"/>
                </a:solidFill>
              </a:rPr>
              <a:t>Entropy</a:t>
            </a:r>
          </a:p>
          <a:p>
            <a:pPr algn="ctr"/>
            <a:r>
              <a:rPr lang="en-IE" sz="4000" b="1" dirty="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A14AD-77C3-9AED-322C-ACF2ADA61EB0}"/>
              </a:ext>
            </a:extLst>
          </p:cNvPr>
          <p:cNvSpPr txBox="1"/>
          <p:nvPr/>
        </p:nvSpPr>
        <p:spPr>
          <a:xfrm>
            <a:off x="1562099" y="3954970"/>
            <a:ext cx="2292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rgbClr val="FF0000"/>
                </a:solidFill>
              </a:rPr>
              <a:t>Enthalpy</a:t>
            </a:r>
          </a:p>
          <a:p>
            <a:pPr algn="ctr"/>
            <a:r>
              <a:rPr lang="en-IE" sz="4000" b="1" dirty="0"/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7CA3F3-1D67-5474-56E7-5A40B1093A5C}"/>
              </a:ext>
            </a:extLst>
          </p:cNvPr>
          <p:cNvCxnSpPr>
            <a:cxnSpLocks/>
          </p:cNvCxnSpPr>
          <p:nvPr/>
        </p:nvCxnSpPr>
        <p:spPr>
          <a:xfrm>
            <a:off x="5943600" y="2903030"/>
            <a:ext cx="2730500" cy="10335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52451-2915-7711-B589-9A8616D4DB98}"/>
                  </a:ext>
                </a:extLst>
              </p:cNvPr>
              <p:cNvSpPr txBox="1"/>
              <p:nvPr/>
            </p:nvSpPr>
            <p:spPr>
              <a:xfrm>
                <a:off x="2940050" y="1015508"/>
                <a:ext cx="60960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en-IE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52451-2915-7711-B589-9A8616D4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015508"/>
                <a:ext cx="609600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F4810-A9CB-E664-654D-B0DBA54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3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FA59-33FF-2C95-F178-A06364A2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orange dots&#10;&#10;Description automatically generated">
            <a:extLst>
              <a:ext uri="{FF2B5EF4-FFF2-40B4-BE49-F238E27FC236}">
                <a16:creationId xmlns:a16="http://schemas.microsoft.com/office/drawing/2014/main" id="{F7359096-B70A-A2F2-305E-FC72B36D1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00" y="1893257"/>
            <a:ext cx="7911599" cy="43144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4AD34-F34A-0250-7E8C-84EB61E3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85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7127-C5B7-F096-F4B0-9CD6A832A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FF287-9841-E58C-9DF6-DB7D03715B64}"/>
                  </a:ext>
                </a:extLst>
              </p:cNvPr>
              <p:cNvSpPr txBox="1"/>
              <p:nvPr/>
            </p:nvSpPr>
            <p:spPr>
              <a:xfrm>
                <a:off x="4700347" y="365862"/>
                <a:ext cx="2384371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3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E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3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E" sz="3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unc>
                        <m:funcPr>
                          <m:ctrlPr>
                            <a:rPr lang="en-IE" sz="3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33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IE" sz="33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func>
                    </m:oMath>
                  </m:oMathPara>
                </a14:m>
                <a:endParaRPr lang="en-IE" sz="33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FF287-9841-E58C-9DF6-DB7D0371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47" y="365862"/>
                <a:ext cx="2384371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C9CD9-576D-6B52-BE09-C9AA2A754279}"/>
              </a:ext>
            </a:extLst>
          </p:cNvPr>
          <p:cNvGrpSpPr/>
          <p:nvPr/>
        </p:nvGrpSpPr>
        <p:grpSpPr>
          <a:xfrm>
            <a:off x="1519151" y="1105558"/>
            <a:ext cx="8365603" cy="1591075"/>
            <a:chOff x="1738312" y="1049182"/>
            <a:chExt cx="8365603" cy="15910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565E9E-F0EC-5449-2A86-A283D1CFAC62}"/>
                </a:ext>
              </a:extLst>
            </p:cNvPr>
            <p:cNvSpPr/>
            <p:nvPr/>
          </p:nvSpPr>
          <p:spPr>
            <a:xfrm>
              <a:off x="1738312" y="1049182"/>
              <a:ext cx="8365603" cy="15910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Picture 9" descr="A close up of a file&#10;&#10;Description automatically generated">
              <a:extLst>
                <a:ext uri="{FF2B5EF4-FFF2-40B4-BE49-F238E27FC236}">
                  <a16:creationId xmlns:a16="http://schemas.microsoft.com/office/drawing/2014/main" id="{BCF01299-5B2E-6297-73D2-DFF5F891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494989" y="1619244"/>
              <a:ext cx="1301466" cy="439126"/>
            </a:xfrm>
            <a:prstGeom prst="rect">
              <a:avLst/>
            </a:prstGeom>
          </p:spPr>
        </p:pic>
        <p:pic>
          <p:nvPicPr>
            <p:cNvPr id="27" name="Picture 26" descr="A close up of a file&#10;&#10;Description automatically generated">
              <a:extLst>
                <a:ext uri="{FF2B5EF4-FFF2-40B4-BE49-F238E27FC236}">
                  <a16:creationId xmlns:a16="http://schemas.microsoft.com/office/drawing/2014/main" id="{4A67F3BB-EE25-0C25-6CC8-B6C9AF64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2573829" y="1625155"/>
              <a:ext cx="1301466" cy="439126"/>
            </a:xfrm>
            <a:prstGeom prst="rect">
              <a:avLst/>
            </a:prstGeom>
          </p:spPr>
        </p:pic>
        <p:pic>
          <p:nvPicPr>
            <p:cNvPr id="30" name="Picture 29" descr="A close up of a file&#10;&#10;Description automatically generated">
              <a:extLst>
                <a:ext uri="{FF2B5EF4-FFF2-40B4-BE49-F238E27FC236}">
                  <a16:creationId xmlns:a16="http://schemas.microsoft.com/office/drawing/2014/main" id="{FB2EF88F-24ED-04F2-E76F-0417FAAA4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3652669" y="1625932"/>
              <a:ext cx="1301466" cy="439126"/>
            </a:xfrm>
            <a:prstGeom prst="rect">
              <a:avLst/>
            </a:prstGeom>
          </p:spPr>
        </p:pic>
        <p:pic>
          <p:nvPicPr>
            <p:cNvPr id="31" name="Picture 30" descr="A close up of a file&#10;&#10;Description automatically generated">
              <a:extLst>
                <a:ext uri="{FF2B5EF4-FFF2-40B4-BE49-F238E27FC236}">
                  <a16:creationId xmlns:a16="http://schemas.microsoft.com/office/drawing/2014/main" id="{2DAB5927-9AE7-F7F3-8F14-E93484010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1509" y="1631843"/>
              <a:ext cx="1301466" cy="439126"/>
            </a:xfrm>
            <a:prstGeom prst="rect">
              <a:avLst/>
            </a:prstGeom>
          </p:spPr>
        </p:pic>
        <p:pic>
          <p:nvPicPr>
            <p:cNvPr id="34" name="Picture 33" descr="A close up of a file&#10;&#10;Description automatically generated">
              <a:extLst>
                <a:ext uri="{FF2B5EF4-FFF2-40B4-BE49-F238E27FC236}">
                  <a16:creationId xmlns:a16="http://schemas.microsoft.com/office/drawing/2014/main" id="{568E2120-4730-4CB8-BA39-605DF9D42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5808076" y="1632714"/>
              <a:ext cx="1301466" cy="439126"/>
            </a:xfrm>
            <a:prstGeom prst="rect">
              <a:avLst/>
            </a:prstGeom>
          </p:spPr>
        </p:pic>
        <p:pic>
          <p:nvPicPr>
            <p:cNvPr id="35" name="Picture 34" descr="A close up of a file&#10;&#10;Description automatically generated">
              <a:extLst>
                <a:ext uri="{FF2B5EF4-FFF2-40B4-BE49-F238E27FC236}">
                  <a16:creationId xmlns:a16="http://schemas.microsoft.com/office/drawing/2014/main" id="{2106DFC1-3598-3557-E07F-2638D87EF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886916" y="1638625"/>
              <a:ext cx="1301466" cy="439126"/>
            </a:xfrm>
            <a:prstGeom prst="rect">
              <a:avLst/>
            </a:prstGeom>
          </p:spPr>
        </p:pic>
        <p:pic>
          <p:nvPicPr>
            <p:cNvPr id="38" name="Picture 37" descr="A close up of a file&#10;&#10;Description automatically generated">
              <a:extLst>
                <a:ext uri="{FF2B5EF4-FFF2-40B4-BE49-F238E27FC236}">
                  <a16:creationId xmlns:a16="http://schemas.microsoft.com/office/drawing/2014/main" id="{CBA847D3-A5DD-1209-B15F-DE5CAE521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965756" y="1642887"/>
              <a:ext cx="1301466" cy="439126"/>
            </a:xfrm>
            <a:prstGeom prst="rect">
              <a:avLst/>
            </a:prstGeom>
          </p:spPr>
        </p:pic>
        <p:pic>
          <p:nvPicPr>
            <p:cNvPr id="39" name="Picture 38" descr="A close up of a file&#10;&#10;Description automatically generated">
              <a:extLst>
                <a:ext uri="{FF2B5EF4-FFF2-40B4-BE49-F238E27FC236}">
                  <a16:creationId xmlns:a16="http://schemas.microsoft.com/office/drawing/2014/main" id="{E50C518E-FABB-E3DA-FC59-D834710DA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9044596" y="1648798"/>
              <a:ext cx="1301466" cy="4391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63C993-FA71-5356-130E-448D3015487A}"/>
                  </a:ext>
                </a:extLst>
              </p:cNvPr>
              <p:cNvSpPr txBox="1"/>
              <p:nvPr/>
            </p:nvSpPr>
            <p:spPr>
              <a:xfrm>
                <a:off x="2035920" y="2801992"/>
                <a:ext cx="732860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500" dirty="0"/>
                  <a:t>The total number of states of the </a:t>
                </a:r>
                <a14:m>
                  <m:oMath xmlns:m="http://schemas.openxmlformats.org/officeDocument/2006/math">
                    <m:r>
                      <a:rPr lang="en-IE" sz="25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E" sz="2500" dirty="0"/>
                  <a:t> magnets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5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I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E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IE" sz="25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63C993-FA71-5356-130E-448D3015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20" y="2801992"/>
                <a:ext cx="7328609" cy="477054"/>
              </a:xfrm>
              <a:prstGeom prst="rect">
                <a:avLst/>
              </a:prstGeom>
              <a:blipFill>
                <a:blip r:embed="rId4"/>
                <a:stretch>
                  <a:fillRect l="-1414" t="-10256" b="-307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9FF9C01-38CB-4329-EA09-F931FBF99DFE}"/>
              </a:ext>
            </a:extLst>
          </p:cNvPr>
          <p:cNvGrpSpPr/>
          <p:nvPr/>
        </p:nvGrpSpPr>
        <p:grpSpPr>
          <a:xfrm>
            <a:off x="1566866" y="4236343"/>
            <a:ext cx="8365603" cy="1591075"/>
            <a:chOff x="1738312" y="1049182"/>
            <a:chExt cx="8365603" cy="15910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74BC58-33A6-D86C-F066-0811EC62C3EB}"/>
                </a:ext>
              </a:extLst>
            </p:cNvPr>
            <p:cNvSpPr/>
            <p:nvPr/>
          </p:nvSpPr>
          <p:spPr>
            <a:xfrm>
              <a:off x="1738312" y="1049182"/>
              <a:ext cx="8365603" cy="15910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5" name="Picture 44" descr="A close up of a file&#10;&#10;Description automatically generated">
              <a:extLst>
                <a:ext uri="{FF2B5EF4-FFF2-40B4-BE49-F238E27FC236}">
                  <a16:creationId xmlns:a16="http://schemas.microsoft.com/office/drawing/2014/main" id="{E1A1477A-80E9-CDD6-4E12-FC30F61B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494989" y="1619244"/>
              <a:ext cx="1301466" cy="439126"/>
            </a:xfrm>
            <a:prstGeom prst="rect">
              <a:avLst/>
            </a:prstGeom>
          </p:spPr>
        </p:pic>
        <p:pic>
          <p:nvPicPr>
            <p:cNvPr id="46" name="Picture 45" descr="A close up of a file&#10;&#10;Description automatically generated">
              <a:extLst>
                <a:ext uri="{FF2B5EF4-FFF2-40B4-BE49-F238E27FC236}">
                  <a16:creationId xmlns:a16="http://schemas.microsoft.com/office/drawing/2014/main" id="{564217DA-B323-139B-3221-11154F89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2573829" y="1625155"/>
              <a:ext cx="1301466" cy="439126"/>
            </a:xfrm>
            <a:prstGeom prst="rect">
              <a:avLst/>
            </a:prstGeom>
          </p:spPr>
        </p:pic>
        <p:pic>
          <p:nvPicPr>
            <p:cNvPr id="47" name="Picture 46" descr="A close up of a file&#10;&#10;Description automatically generated">
              <a:extLst>
                <a:ext uri="{FF2B5EF4-FFF2-40B4-BE49-F238E27FC236}">
                  <a16:creationId xmlns:a16="http://schemas.microsoft.com/office/drawing/2014/main" id="{530AB6A0-03C3-A4F0-325D-30FA6778D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3652669" y="1625932"/>
              <a:ext cx="1301466" cy="439126"/>
            </a:xfrm>
            <a:prstGeom prst="rect">
              <a:avLst/>
            </a:prstGeom>
          </p:spPr>
        </p:pic>
        <p:pic>
          <p:nvPicPr>
            <p:cNvPr id="48" name="Picture 47" descr="A close up of a file&#10;&#10;Description automatically generated">
              <a:extLst>
                <a:ext uri="{FF2B5EF4-FFF2-40B4-BE49-F238E27FC236}">
                  <a16:creationId xmlns:a16="http://schemas.microsoft.com/office/drawing/2014/main" id="{AD6EBAB9-A533-5C89-F9F2-EC53F406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1509" y="1631843"/>
              <a:ext cx="1301466" cy="439126"/>
            </a:xfrm>
            <a:prstGeom prst="rect">
              <a:avLst/>
            </a:prstGeom>
          </p:spPr>
        </p:pic>
        <p:pic>
          <p:nvPicPr>
            <p:cNvPr id="49" name="Picture 48" descr="A close up of a file&#10;&#10;Description automatically generated">
              <a:extLst>
                <a:ext uri="{FF2B5EF4-FFF2-40B4-BE49-F238E27FC236}">
                  <a16:creationId xmlns:a16="http://schemas.microsoft.com/office/drawing/2014/main" id="{8B2940B8-4FFB-1F96-3408-33477C34A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5808076" y="1632714"/>
              <a:ext cx="1301466" cy="439126"/>
            </a:xfrm>
            <a:prstGeom prst="rect">
              <a:avLst/>
            </a:prstGeom>
          </p:spPr>
        </p:pic>
        <p:pic>
          <p:nvPicPr>
            <p:cNvPr id="50" name="Picture 49" descr="A close up of a file&#10;&#10;Description automatically generated">
              <a:extLst>
                <a:ext uri="{FF2B5EF4-FFF2-40B4-BE49-F238E27FC236}">
                  <a16:creationId xmlns:a16="http://schemas.microsoft.com/office/drawing/2014/main" id="{C1FA726D-B4BF-A659-3F2C-EE8AD246E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886916" y="1638625"/>
              <a:ext cx="1301466" cy="439126"/>
            </a:xfrm>
            <a:prstGeom prst="rect">
              <a:avLst/>
            </a:prstGeom>
          </p:spPr>
        </p:pic>
        <p:pic>
          <p:nvPicPr>
            <p:cNvPr id="51" name="Picture 50" descr="A close up of a file&#10;&#10;Description automatically generated">
              <a:extLst>
                <a:ext uri="{FF2B5EF4-FFF2-40B4-BE49-F238E27FC236}">
                  <a16:creationId xmlns:a16="http://schemas.microsoft.com/office/drawing/2014/main" id="{E712D496-F20B-9254-4818-BA36EE0E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965756" y="1642887"/>
              <a:ext cx="1301466" cy="439126"/>
            </a:xfrm>
            <a:prstGeom prst="rect">
              <a:avLst/>
            </a:prstGeom>
          </p:spPr>
        </p:pic>
        <p:pic>
          <p:nvPicPr>
            <p:cNvPr id="52" name="Picture 51" descr="A close up of a file&#10;&#10;Description automatically generated">
              <a:extLst>
                <a:ext uri="{FF2B5EF4-FFF2-40B4-BE49-F238E27FC236}">
                  <a16:creationId xmlns:a16="http://schemas.microsoft.com/office/drawing/2014/main" id="{A3BEED98-D5DF-287E-A7D9-A74AECC46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9044596" y="1648798"/>
              <a:ext cx="1301466" cy="439126"/>
            </a:xfrm>
            <a:prstGeom prst="rect">
              <a:avLst/>
            </a:prstGeom>
          </p:spPr>
        </p:pic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05FD17-E840-98F9-0233-8D16688304B3}"/>
              </a:ext>
            </a:extLst>
          </p:cNvPr>
          <p:cNvCxnSpPr>
            <a:cxnSpLocks/>
          </p:cNvCxnSpPr>
          <p:nvPr/>
        </p:nvCxnSpPr>
        <p:spPr>
          <a:xfrm>
            <a:off x="5747942" y="3988428"/>
            <a:ext cx="1725" cy="217044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34C7FA5-29F2-B085-A144-6E352E1DC4CD}"/>
                  </a:ext>
                </a:extLst>
              </p:cNvPr>
              <p:cNvSpPr txBox="1"/>
              <p:nvPr/>
            </p:nvSpPr>
            <p:spPr>
              <a:xfrm>
                <a:off x="624222" y="1541240"/>
                <a:ext cx="57507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000" b="1" i="1" dirty="0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IE" sz="4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34C7FA5-29F2-B085-A144-6E352E1DC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2" y="1541240"/>
                <a:ext cx="57507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7A2C4-99F1-081B-997C-3E3089AB11DB}"/>
                  </a:ext>
                </a:extLst>
              </p:cNvPr>
              <p:cNvSpPr txBox="1"/>
              <p:nvPr/>
            </p:nvSpPr>
            <p:spPr>
              <a:xfrm>
                <a:off x="343743" y="4412260"/>
                <a:ext cx="1242863" cy="124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IE" sz="40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37A2C4-99F1-081B-997C-3E3089AB1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3" y="4412260"/>
                <a:ext cx="1242863" cy="1240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A4D846-9661-E3F5-4E2C-495420D228D8}"/>
                  </a:ext>
                </a:extLst>
              </p:cNvPr>
              <p:cNvSpPr txBox="1"/>
              <p:nvPr/>
            </p:nvSpPr>
            <p:spPr>
              <a:xfrm>
                <a:off x="9862957" y="4429216"/>
                <a:ext cx="1242863" cy="124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IE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IE" sz="40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A4D846-9661-E3F5-4E2C-495420D22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957" y="4429216"/>
                <a:ext cx="1242863" cy="1240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0094BB-8649-5A17-CFB2-4EFFD75C80DD}"/>
                  </a:ext>
                </a:extLst>
              </p:cNvPr>
              <p:cNvSpPr txBox="1"/>
              <p:nvPr/>
            </p:nvSpPr>
            <p:spPr>
              <a:xfrm>
                <a:off x="1566866" y="5995464"/>
                <a:ext cx="1674817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0094BB-8649-5A17-CFB2-4EFFD75C8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66" y="5995464"/>
                <a:ext cx="1674817" cy="5393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2CF8B62-3C57-AEFE-EFD0-DEE4B871B9C0}"/>
                  </a:ext>
                </a:extLst>
              </p:cNvPr>
              <p:cNvSpPr txBox="1"/>
              <p:nvPr/>
            </p:nvSpPr>
            <p:spPr>
              <a:xfrm>
                <a:off x="4621533" y="3258798"/>
                <a:ext cx="2404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2CF8B62-3C57-AEFE-EFD0-DEE4B871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533" y="3258798"/>
                <a:ext cx="24042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88AED1-3CFB-91D0-2D17-2515ED9BC509}"/>
                  </a:ext>
                </a:extLst>
              </p:cNvPr>
              <p:cNvSpPr txBox="1"/>
              <p:nvPr/>
            </p:nvSpPr>
            <p:spPr>
              <a:xfrm>
                <a:off x="7548552" y="5924580"/>
                <a:ext cx="2357377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E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>
                      <m:fPr>
                        <m:ctrlPr>
                          <a:rPr lang="en-I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IE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E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E" sz="280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IE" sz="2800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288AED1-3CFB-91D0-2D17-2515ED9BC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552" y="5924580"/>
                <a:ext cx="2357377" cy="7018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1EC9162-76BE-D736-B9A3-8D47E5743621}"/>
              </a:ext>
            </a:extLst>
          </p:cNvPr>
          <p:cNvCxnSpPr>
            <a:cxnSpLocks/>
          </p:cNvCxnSpPr>
          <p:nvPr/>
        </p:nvCxnSpPr>
        <p:spPr>
          <a:xfrm>
            <a:off x="3912393" y="6265121"/>
            <a:ext cx="31723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64FA7-39FD-223E-FA49-9CBAB97C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92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/>
      <p:bldP spid="62" grpId="0"/>
      <p:bldP spid="63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0730-97C2-0685-9069-B4B23C33D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CA605-D6D7-93C0-3ABF-ABFA2992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86" y="2102364"/>
            <a:ext cx="8988228" cy="45079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DE8126-2744-7D59-0A98-5386874BE159}"/>
              </a:ext>
            </a:extLst>
          </p:cNvPr>
          <p:cNvGrpSpPr/>
          <p:nvPr/>
        </p:nvGrpSpPr>
        <p:grpSpPr>
          <a:xfrm>
            <a:off x="-843700" y="185740"/>
            <a:ext cx="11526726" cy="1643866"/>
            <a:chOff x="3231935" y="386083"/>
            <a:chExt cx="5820901" cy="278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EDF89D-4E34-D38F-C08F-420283BB2999}"/>
                </a:ext>
              </a:extLst>
            </p:cNvPr>
            <p:cNvGrpSpPr/>
            <p:nvPr/>
          </p:nvGrpSpPr>
          <p:grpSpPr>
            <a:xfrm>
              <a:off x="3231935" y="386083"/>
              <a:ext cx="5820901" cy="2783850"/>
              <a:chOff x="4434262" y="1940082"/>
              <a:chExt cx="5248296" cy="27838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4FA0F9C-7290-CD2D-7985-CD449FBD92ED}"/>
                      </a:ext>
                    </a:extLst>
                  </p:cNvPr>
                  <p:cNvSpPr txBox="1"/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I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IE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assoc</m:t>
                              </m:r>
                            </m:sup>
                          </m:sSup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𝑙𝑜𝑔𝑅</m:t>
                          </m:r>
                        </m:oMath>
                      </m:oMathPara>
                    </a14:m>
                    <a:endParaRPr lang="en-IE" sz="32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4FA0F9C-7290-CD2D-7985-CD449FBD92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30E706DA-4726-F177-EE56-6092245CFC23}"/>
                  </a:ext>
                </a:extLst>
              </p:cNvPr>
              <p:cNvSpPr/>
              <p:nvPr/>
            </p:nvSpPr>
            <p:spPr>
              <a:xfrm rot="5400000">
                <a:off x="5170599" y="2398726"/>
                <a:ext cx="167654" cy="52421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182E7-5A04-3E05-2258-6D9D398F742F}"/>
                  </a:ext>
                </a:extLst>
              </p:cNvPr>
              <p:cNvSpPr txBox="1"/>
              <p:nvPr/>
            </p:nvSpPr>
            <p:spPr>
              <a:xfrm>
                <a:off x="4936171" y="1940084"/>
                <a:ext cx="654345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Free energy</a:t>
                </a: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04C46E4D-894B-A073-2370-3C86C133ACA2}"/>
                  </a:ext>
                </a:extLst>
              </p:cNvPr>
              <p:cNvSpPr/>
              <p:nvPr/>
            </p:nvSpPr>
            <p:spPr>
              <a:xfrm rot="5400000">
                <a:off x="6064198" y="2310046"/>
                <a:ext cx="167654" cy="70158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A9874-F05E-BD0D-3FB0-BB7A0402CC00}"/>
                  </a:ext>
                </a:extLst>
              </p:cNvPr>
              <p:cNvSpPr txBox="1"/>
              <p:nvPr/>
            </p:nvSpPr>
            <p:spPr>
              <a:xfrm>
                <a:off x="5807788" y="1940082"/>
                <a:ext cx="680474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Loop energy</a:t>
                </a:r>
              </a:p>
            </p:txBody>
          </p: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861C826F-2E70-8C2D-7065-BC7EFD980528}"/>
                  </a:ext>
                </a:extLst>
              </p:cNvPr>
              <p:cNvSpPr/>
              <p:nvPr/>
            </p:nvSpPr>
            <p:spPr>
              <a:xfrm rot="5400000">
                <a:off x="7305107" y="1975257"/>
                <a:ext cx="167654" cy="136544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7E0BC9-747E-5113-0AC9-2AC419A67ACA}"/>
                  </a:ext>
                </a:extLst>
              </p:cNvPr>
              <p:cNvSpPr txBox="1"/>
              <p:nvPr/>
            </p:nvSpPr>
            <p:spPr>
              <a:xfrm>
                <a:off x="6743844" y="1940082"/>
                <a:ext cx="1290180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Entropic association cost</a:t>
                </a:r>
              </a:p>
            </p:txBody>
          </p:sp>
        </p:grp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69BC339F-71D7-756A-00A8-C2BF48FA4D4C}"/>
                </a:ext>
              </a:extLst>
            </p:cNvPr>
            <p:cNvSpPr/>
            <p:nvPr/>
          </p:nvSpPr>
          <p:spPr>
            <a:xfrm rot="5400000">
              <a:off x="7847498" y="669026"/>
              <a:ext cx="167654" cy="86790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8372BC-D9B4-DCE6-2729-529815EC500A}"/>
                </a:ext>
              </a:extLst>
            </p:cNvPr>
            <p:cNvSpPr txBox="1"/>
            <p:nvPr/>
          </p:nvSpPr>
          <p:spPr>
            <a:xfrm>
              <a:off x="7392374" y="386083"/>
              <a:ext cx="1077902" cy="677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>
                  <a:solidFill>
                    <a:srgbClr val="FF0000"/>
                  </a:solidFill>
                </a:rPr>
                <a:t>Symmetry penalty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3F8629-AB80-8DDE-27F7-54B39AFE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1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A9C1-6EE1-6E21-FE38-30019EC2D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8EFC-E808-715D-F453-4C294B600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442" y="3022743"/>
            <a:ext cx="8523116" cy="812513"/>
          </a:xfrm>
        </p:spPr>
        <p:txBody>
          <a:bodyPr>
            <a:noAutofit/>
          </a:bodyPr>
          <a:lstStyle/>
          <a:p>
            <a:r>
              <a:rPr lang="en-IE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this difficult? </a:t>
            </a:r>
            <a:endParaRPr lang="en-IE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4462E-7698-1C69-0D75-A3E07D74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099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9D37-9E47-93A3-8BAD-970E16BE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CF7DD9-7FF6-BBD9-BDB4-4B7BBAC4BDA6}"/>
                  </a:ext>
                </a:extLst>
              </p:cNvPr>
              <p:cNvSpPr txBox="1"/>
              <p:nvPr/>
            </p:nvSpPr>
            <p:spPr>
              <a:xfrm>
                <a:off x="7943227" y="3638478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CF7DD9-7FF6-BBD9-BDB4-4B7BBAC4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227" y="3638478"/>
                <a:ext cx="1395510" cy="276999"/>
              </a:xfrm>
              <a:prstGeom prst="rect">
                <a:avLst/>
              </a:prstGeom>
              <a:blipFill>
                <a:blip r:embed="rId2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6FD9764-38F4-3B5A-2275-3BEF726BA36F}"/>
              </a:ext>
            </a:extLst>
          </p:cNvPr>
          <p:cNvSpPr txBox="1"/>
          <p:nvPr/>
        </p:nvSpPr>
        <p:spPr>
          <a:xfrm>
            <a:off x="2850422" y="4732287"/>
            <a:ext cx="648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of these are </a:t>
            </a:r>
            <a:r>
              <a:rPr lang="en-US" sz="2400" b="1" dirty="0">
                <a:solidFill>
                  <a:srgbClr val="FF0066"/>
                </a:solidFill>
              </a:rPr>
              <a:t>dynamic programming</a:t>
            </a:r>
            <a:r>
              <a:rPr lang="en-US" sz="2400" b="1" dirty="0">
                <a:solidFill>
                  <a:srgbClr val="7030A0"/>
                </a:solidFill>
              </a:rPr>
              <a:t> algorithms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AF082-73DD-46B0-0991-CB3CA739EB07}"/>
              </a:ext>
            </a:extLst>
          </p:cNvPr>
          <p:cNvSpPr txBox="1"/>
          <p:nvPr/>
        </p:nvSpPr>
        <p:spPr>
          <a:xfrm>
            <a:off x="2850422" y="5618911"/>
            <a:ext cx="185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Subproblems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C86A2-4DFE-E4B4-22B6-EF22CCEBB15E}"/>
              </a:ext>
            </a:extLst>
          </p:cNvPr>
          <p:cNvSpPr txBox="1"/>
          <p:nvPr/>
        </p:nvSpPr>
        <p:spPr>
          <a:xfrm>
            <a:off x="7609353" y="5618911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Big problem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41376C-2775-4D56-7447-D8C021C03FA1}"/>
              </a:ext>
            </a:extLst>
          </p:cNvPr>
          <p:cNvSpPr/>
          <p:nvPr/>
        </p:nvSpPr>
        <p:spPr>
          <a:xfrm>
            <a:off x="4881810" y="5792317"/>
            <a:ext cx="2548835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A0C94-1AAD-1407-98D5-AC5D56A2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15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4">
                <a:extLst>
                  <a:ext uri="{FF2B5EF4-FFF2-40B4-BE49-F238E27FC236}">
                    <a16:creationId xmlns:a16="http://schemas.microsoft.com/office/drawing/2014/main" id="{D9815EFF-0B1B-01F0-F5D9-520C526F6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541362"/>
                  </p:ext>
                </p:extLst>
              </p:nvPr>
            </p:nvGraphicFramePr>
            <p:xfrm>
              <a:off x="311941" y="1447150"/>
              <a:ext cx="9272847" cy="207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49020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123827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IE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4">
                <a:extLst>
                  <a:ext uri="{FF2B5EF4-FFF2-40B4-BE49-F238E27FC236}">
                    <a16:creationId xmlns:a16="http://schemas.microsoft.com/office/drawing/2014/main" id="{D9815EFF-0B1B-01F0-F5D9-520C526F6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541362"/>
                  </p:ext>
                </p:extLst>
              </p:nvPr>
            </p:nvGraphicFramePr>
            <p:xfrm>
              <a:off x="311941" y="1447150"/>
              <a:ext cx="9272847" cy="2079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49020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123827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111765" r="-780" b="-20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" t="-209302" r="-51239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209302" r="-780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" t="-312941" r="-51239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6881" t="-312941" r="-780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1C3425A9-87CB-94BC-8DC7-8F1FF65DB8A0}"/>
              </a:ext>
            </a:extLst>
          </p:cNvPr>
          <p:cNvSpPr/>
          <p:nvPr/>
        </p:nvSpPr>
        <p:spPr>
          <a:xfrm>
            <a:off x="9714914" y="2019670"/>
            <a:ext cx="267286" cy="958480"/>
          </a:xfrm>
          <a:prstGeom prst="rightBrace">
            <a:avLst>
              <a:gd name="adj1" fmla="val 5921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74000-B64F-6BA5-0C5A-38961A3AC4DE}"/>
              </a:ext>
            </a:extLst>
          </p:cNvPr>
          <p:cNvSpPr txBox="1"/>
          <p:nvPr/>
        </p:nvSpPr>
        <p:spPr>
          <a:xfrm>
            <a:off x="10137450" y="1898745"/>
            <a:ext cx="1906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3333"/>
                </a:solidFill>
              </a:rPr>
              <a:t>Dynamic </a:t>
            </a:r>
          </a:p>
          <a:p>
            <a:pPr algn="ctr"/>
            <a:r>
              <a:rPr lang="en-US" sz="2400" b="1" dirty="0">
                <a:solidFill>
                  <a:srgbClr val="FF3333"/>
                </a:solidFill>
              </a:rPr>
              <a:t>programming</a:t>
            </a:r>
          </a:p>
          <a:p>
            <a:pPr algn="ctr"/>
            <a:r>
              <a:rPr lang="en-US" sz="2400" b="1" dirty="0">
                <a:solidFill>
                  <a:srgbClr val="FF3333"/>
                </a:solidFill>
              </a:rPr>
              <a:t> algorithms</a:t>
            </a:r>
            <a:endParaRPr lang="en-IE" sz="2400" b="1" dirty="0">
              <a:solidFill>
                <a:srgbClr val="FF333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792D6-F3D8-999C-1F1D-075FF6ACB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669" y="228980"/>
            <a:ext cx="8523116" cy="509586"/>
          </a:xfrm>
        </p:spPr>
        <p:txBody>
          <a:bodyPr>
            <a:noAutofit/>
          </a:bodyPr>
          <a:lstStyle/>
          <a:p>
            <a:r>
              <a:rPr lang="en-IE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symmetry makes it difficult?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2149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1C9D-6CFE-5DB4-1507-25046B43E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AF429-BC05-776E-DDE7-5460804E19BC}"/>
              </a:ext>
            </a:extLst>
          </p:cNvPr>
          <p:cNvSpPr txBox="1"/>
          <p:nvPr/>
        </p:nvSpPr>
        <p:spPr>
          <a:xfrm>
            <a:off x="2558588" y="497981"/>
            <a:ext cx="648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of these are </a:t>
            </a:r>
            <a:r>
              <a:rPr lang="en-US" sz="2400" b="1" dirty="0">
                <a:solidFill>
                  <a:srgbClr val="FF0066"/>
                </a:solidFill>
              </a:rPr>
              <a:t>dynamic programming</a:t>
            </a:r>
            <a:r>
              <a:rPr lang="en-US" sz="2400" b="1" dirty="0">
                <a:solidFill>
                  <a:srgbClr val="7030A0"/>
                </a:solidFill>
              </a:rPr>
              <a:t> algorithms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8A10B-DF00-950A-FE92-5F6AD96261B7}"/>
              </a:ext>
            </a:extLst>
          </p:cNvPr>
          <p:cNvSpPr txBox="1"/>
          <p:nvPr/>
        </p:nvSpPr>
        <p:spPr>
          <a:xfrm>
            <a:off x="2558588" y="1384605"/>
            <a:ext cx="185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Subproblems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CAE4-E914-2301-16F9-D68B417DD147}"/>
              </a:ext>
            </a:extLst>
          </p:cNvPr>
          <p:cNvSpPr txBox="1"/>
          <p:nvPr/>
        </p:nvSpPr>
        <p:spPr>
          <a:xfrm>
            <a:off x="7226210" y="6006718"/>
            <a:ext cx="22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C5A38"/>
                </a:solidFill>
              </a:rPr>
              <a:t>Global property</a:t>
            </a:r>
            <a:endParaRPr lang="en-IE" sz="2400" b="1" dirty="0">
              <a:solidFill>
                <a:srgbClr val="CC5A38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D237CF1-A954-A496-36A2-16808020DA17}"/>
              </a:ext>
            </a:extLst>
          </p:cNvPr>
          <p:cNvSpPr/>
          <p:nvPr/>
        </p:nvSpPr>
        <p:spPr>
          <a:xfrm>
            <a:off x="4589976" y="1558011"/>
            <a:ext cx="2548835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white robot with yellow and gold legs&#10;&#10;Description automatically generated">
            <a:extLst>
              <a:ext uri="{FF2B5EF4-FFF2-40B4-BE49-F238E27FC236}">
                <a16:creationId xmlns:a16="http://schemas.microsoft.com/office/drawing/2014/main" id="{06ABEC3D-C14D-EC15-FFFA-04C755A4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36" y="2761577"/>
            <a:ext cx="3319017" cy="294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9A9E3-3596-B8A2-D2E9-747562F9AD67}"/>
              </a:ext>
            </a:extLst>
          </p:cNvPr>
          <p:cNvSpPr txBox="1"/>
          <p:nvPr/>
        </p:nvSpPr>
        <p:spPr>
          <a:xfrm>
            <a:off x="7461851" y="1417806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Big problem</a:t>
            </a:r>
            <a:endParaRPr lang="en-IE" sz="2400" b="1" dirty="0">
              <a:solidFill>
                <a:srgbClr val="7030A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AC9E33-CD64-ADEE-E3FB-A917E6E7E82D}"/>
              </a:ext>
            </a:extLst>
          </p:cNvPr>
          <p:cNvSpPr/>
          <p:nvPr/>
        </p:nvSpPr>
        <p:spPr>
          <a:xfrm rot="5400000">
            <a:off x="2599708" y="3186577"/>
            <a:ext cx="1770439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2AA92-4E68-2275-1404-789AF5A10C9D}"/>
              </a:ext>
            </a:extLst>
          </p:cNvPr>
          <p:cNvSpPr txBox="1"/>
          <p:nvPr/>
        </p:nvSpPr>
        <p:spPr>
          <a:xfrm>
            <a:off x="2245275" y="4396993"/>
            <a:ext cx="258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0070C0"/>
                </a:solidFill>
              </a:rPr>
              <a:t>Local point of view</a:t>
            </a:r>
            <a:endParaRPr lang="en-IE" sz="2400" b="1" dirty="0">
              <a:solidFill>
                <a:srgbClr val="0070C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13E6C4B-EEE1-5D6F-71CD-F53CD6ACA570}"/>
              </a:ext>
            </a:extLst>
          </p:cNvPr>
          <p:cNvSpPr/>
          <p:nvPr/>
        </p:nvSpPr>
        <p:spPr>
          <a:xfrm rot="1747600">
            <a:off x="4731840" y="5365594"/>
            <a:ext cx="2606032" cy="1812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C19D4-B81F-8D8F-E67E-F5FAD8E8D884}"/>
              </a:ext>
            </a:extLst>
          </p:cNvPr>
          <p:cNvSpPr txBox="1"/>
          <p:nvPr/>
        </p:nvSpPr>
        <p:spPr>
          <a:xfrm>
            <a:off x="5643562" y="4396993"/>
            <a:ext cx="90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3C0F54-6731-0DE1-76C5-EB9A6808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" y="416310"/>
            <a:ext cx="2442316" cy="687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DC5C-5A11-60B1-8711-CCCD7A1F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C98B-A481-6ABC-4908-0F19AD44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0CE33-7159-9722-82E4-7B985784AC78}"/>
              </a:ext>
            </a:extLst>
          </p:cNvPr>
          <p:cNvSpPr txBox="1"/>
          <p:nvPr/>
        </p:nvSpPr>
        <p:spPr>
          <a:xfrm>
            <a:off x="4342154" y="2998113"/>
            <a:ext cx="3507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B0F0"/>
                </a:solidFill>
              </a:rPr>
              <a:t>Our solution</a:t>
            </a:r>
            <a:endParaRPr lang="en-IE" sz="5000" b="1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F2C92-11BC-0914-1CD4-70BCC77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92A1-6BEB-4F23-A240-4E195161AEC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13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29AB-8710-7019-2365-65C0AD56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BAB0BD19-EB25-52C6-F9AD-03CD750C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59" y="136525"/>
            <a:ext cx="1695883" cy="1695883"/>
          </a:xfrm>
          <a:prstGeom prst="rect">
            <a:avLst/>
          </a:prstGeom>
        </p:spPr>
      </p:pic>
      <p:pic>
        <p:nvPicPr>
          <p:cNvPr id="13" name="Picture 12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D6CC1AF0-43D9-265E-3D79-1D26E066C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59" y="5025592"/>
            <a:ext cx="1695883" cy="16958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6218E-4DB8-283D-6466-AA89D9D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18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93339C5F-F09D-B009-9142-96DF2E828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85" y="2625931"/>
            <a:ext cx="1604629" cy="16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18A1-26CB-AAE1-7403-9F870690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A50FE-22D1-8689-8C21-1EE62CD9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19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1E543EE2-75BB-281B-F192-9564F1A9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4" y="136525"/>
            <a:ext cx="1695883" cy="1695883"/>
          </a:xfrm>
          <a:prstGeom prst="rect">
            <a:avLst/>
          </a:prstGeom>
        </p:spPr>
      </p:pic>
      <p:pic>
        <p:nvPicPr>
          <p:cNvPr id="4" name="Picture 3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73FE0119-E49E-DE7A-972D-31DDDC3E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4" y="5025592"/>
            <a:ext cx="1695883" cy="1695883"/>
          </a:xfrm>
          <a:prstGeom prst="rect">
            <a:avLst/>
          </a:prstGeom>
        </p:spPr>
      </p:pic>
      <p:pic>
        <p:nvPicPr>
          <p:cNvPr id="5" name="Picture 4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27C872EC-FF58-CE34-A926-8A10FEBC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0" y="2625931"/>
            <a:ext cx="1604629" cy="160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/>
              <p:nvPr/>
            </p:nvSpPr>
            <p:spPr>
              <a:xfrm>
                <a:off x="6643677" y="707467"/>
                <a:ext cx="5786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7" y="707467"/>
                <a:ext cx="5786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/>
              <p:nvPr/>
            </p:nvSpPr>
            <p:spPr>
              <a:xfrm>
                <a:off x="6643676" y="5596534"/>
                <a:ext cx="58663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6" y="5596534"/>
                <a:ext cx="586635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3C43B2-53D2-DF82-0E9D-F757C08BFEC9}"/>
                  </a:ext>
                </a:extLst>
              </p:cNvPr>
              <p:cNvSpPr txBox="1"/>
              <p:nvPr/>
            </p:nvSpPr>
            <p:spPr>
              <a:xfrm rot="16200000">
                <a:off x="-48891" y="3053946"/>
                <a:ext cx="3875933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IE" sz="3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E" sz="3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IE" sz="36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3C43B2-53D2-DF82-0E9D-F757C08B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891" y="3053946"/>
                <a:ext cx="3875933" cy="604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CBE500-3CEC-627F-47C6-3A0184283226}"/>
              </a:ext>
            </a:extLst>
          </p:cNvPr>
          <p:cNvCxnSpPr>
            <a:cxnSpLocks/>
          </p:cNvCxnSpPr>
          <p:nvPr/>
        </p:nvCxnSpPr>
        <p:spPr>
          <a:xfrm>
            <a:off x="1091043" y="249779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F4F85-EDDC-4628-AF4D-FF6533C79FD2}"/>
                  </a:ext>
                </a:extLst>
              </p:cNvPr>
              <p:cNvSpPr txBox="1"/>
              <p:nvPr/>
            </p:nvSpPr>
            <p:spPr>
              <a:xfrm rot="16200000">
                <a:off x="-266990" y="3012745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F4F85-EDDC-4628-AF4D-FF6533C7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66990" y="3012745"/>
                <a:ext cx="1506504" cy="830997"/>
              </a:xfrm>
              <a:prstGeom prst="rect">
                <a:avLst/>
              </a:prstGeom>
              <a:blipFill>
                <a:blip r:embed="rId8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E3DB77AC-4239-FC1C-1F10-A1809860DE59}"/>
              </a:ext>
            </a:extLst>
          </p:cNvPr>
          <p:cNvSpPr/>
          <p:nvPr/>
        </p:nvSpPr>
        <p:spPr>
          <a:xfrm rot="10800000">
            <a:off x="3895718" y="707467"/>
            <a:ext cx="469293" cy="748867"/>
          </a:xfrm>
          <a:prstGeom prst="downArrow">
            <a:avLst/>
          </a:prstGeom>
          <a:solidFill>
            <a:srgbClr val="B51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8EA485-8E02-8950-B983-ECAB27F8AEEC}"/>
              </a:ext>
            </a:extLst>
          </p:cNvPr>
          <p:cNvSpPr/>
          <p:nvPr/>
        </p:nvSpPr>
        <p:spPr>
          <a:xfrm rot="10800000">
            <a:off x="3897991" y="5607483"/>
            <a:ext cx="469293" cy="748867"/>
          </a:xfrm>
          <a:prstGeom prst="downArrow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D07-A378-DAEC-E1DD-E7D41EF0FA23}"/>
              </a:ext>
            </a:extLst>
          </p:cNvPr>
          <p:cNvSpPr txBox="1"/>
          <p:nvPr/>
        </p:nvSpPr>
        <p:spPr>
          <a:xfrm>
            <a:off x="7199985" y="692078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F80C-1DBC-E487-62BA-D414F4497810}"/>
              </a:ext>
            </a:extLst>
          </p:cNvPr>
          <p:cNvSpPr txBox="1"/>
          <p:nvPr/>
        </p:nvSpPr>
        <p:spPr>
          <a:xfrm>
            <a:off x="7199985" y="5607483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CBD-1A24-BED1-015E-5F4A7A05DE1D}"/>
              </a:ext>
            </a:extLst>
          </p:cNvPr>
          <p:cNvSpPr txBox="1"/>
          <p:nvPr/>
        </p:nvSpPr>
        <p:spPr>
          <a:xfrm>
            <a:off x="7199985" y="3063948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Asymmetric </a:t>
            </a:r>
            <a:endParaRPr lang="en-IE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/>
              <p:nvPr/>
            </p:nvSpPr>
            <p:spPr>
              <a:xfrm>
                <a:off x="6643676" y="3079336"/>
                <a:ext cx="559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76" y="3079336"/>
                <a:ext cx="55938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/>
              <p:nvPr/>
            </p:nvSpPr>
            <p:spPr>
              <a:xfrm>
                <a:off x="3772894" y="2920411"/>
                <a:ext cx="71493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E" sz="6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94" y="2920411"/>
                <a:ext cx="714939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A87DF-F6E4-0982-D17A-AC1B1FC96EFB}"/>
                  </a:ext>
                </a:extLst>
              </p:cNvPr>
              <p:cNvSpPr txBox="1"/>
              <p:nvPr/>
            </p:nvSpPr>
            <p:spPr>
              <a:xfrm rot="16200000">
                <a:off x="1362" y="3120146"/>
                <a:ext cx="5919761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36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IE" sz="3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E" sz="3600" b="1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IE" sz="3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  <m:r>
                        <a:rPr lang="en-IE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IE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36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A87DF-F6E4-0982-D17A-AC1B1FC9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62" y="3120146"/>
                <a:ext cx="5919761" cy="6047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015619-3A9A-03CC-977A-C1C622A58F10}"/>
                  </a:ext>
                </a:extLst>
              </p:cNvPr>
              <p:cNvSpPr txBox="1"/>
              <p:nvPr/>
            </p:nvSpPr>
            <p:spPr>
              <a:xfrm>
                <a:off x="9982200" y="2970075"/>
                <a:ext cx="1933222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IE" sz="2400" b="1" dirty="0">
                    <a:solidFill>
                      <a:srgbClr val="FF3B3B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IE" sz="2400" b="1" dirty="0">
                  <a:solidFill>
                    <a:srgbClr val="FF3B3B"/>
                  </a:solidFill>
                </a:endParaRPr>
              </a:p>
              <a:p>
                <a:pPr algn="ctr"/>
                <a:r>
                  <a:rPr lang="en-IE" sz="2400" b="1" dirty="0">
                    <a:solidFill>
                      <a:srgbClr val="FF3B3B"/>
                    </a:solidFill>
                  </a:rPr>
                  <a:t>Admissible cut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015619-3A9A-03CC-977A-C1C622A5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970075"/>
                <a:ext cx="1933222" cy="772519"/>
              </a:xfrm>
              <a:prstGeom prst="rect">
                <a:avLst/>
              </a:prstGeom>
              <a:blipFill>
                <a:blip r:embed="rId12"/>
                <a:stretch>
                  <a:fillRect l="-9464" t="-11024" r="-5363" b="-228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2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98B10-B2F2-5C7F-0EB0-82A9B40BC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b="3154"/>
          <a:stretch/>
        </p:blipFill>
        <p:spPr>
          <a:xfrm rot="16200000">
            <a:off x="1023820" y="1160229"/>
            <a:ext cx="1041171" cy="3088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35236-3A0A-28A1-E1B6-D9D66CF9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56" y="78807"/>
            <a:ext cx="3088811" cy="3317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39378B-CEDF-9528-88BB-FDF717E02F0E}"/>
              </a:ext>
            </a:extLst>
          </p:cNvPr>
          <p:cNvSpPr txBox="1"/>
          <p:nvPr/>
        </p:nvSpPr>
        <p:spPr>
          <a:xfrm>
            <a:off x="273150" y="3373392"/>
            <a:ext cx="26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Single stranded </a:t>
            </a:r>
            <a:r>
              <a:rPr lang="en-IE" b="1" dirty="0">
                <a:solidFill>
                  <a:srgbClr val="FF0000"/>
                </a:solidFill>
              </a:rPr>
              <a:t>DNA/RNA</a:t>
            </a:r>
          </a:p>
        </p:txBody>
      </p:sp>
      <p:pic>
        <p:nvPicPr>
          <p:cNvPr id="6" name="Picture 5" descr="A diagram of a train&#10;&#10;Description automatically generated">
            <a:extLst>
              <a:ext uri="{FF2B5EF4-FFF2-40B4-BE49-F238E27FC236}">
                <a16:creationId xmlns:a16="http://schemas.microsoft.com/office/drawing/2014/main" id="{E4BA1978-DE40-8351-69F9-13AFEAE13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6" y="4171485"/>
            <a:ext cx="2450192" cy="1638663"/>
          </a:xfrm>
          <a:prstGeom prst="rect">
            <a:avLst/>
          </a:prstGeom>
        </p:spPr>
      </p:pic>
      <p:pic>
        <p:nvPicPr>
          <p:cNvPr id="9" name="Picture 8" descr="A colorful ball with stripes&#10;&#10;Description automatically generated">
            <a:extLst>
              <a:ext uri="{FF2B5EF4-FFF2-40B4-BE49-F238E27FC236}">
                <a16:creationId xmlns:a16="http://schemas.microsoft.com/office/drawing/2014/main" id="{53B77203-8E3F-012A-3159-44AC2105B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44" y="113628"/>
            <a:ext cx="2609850" cy="2671349"/>
          </a:xfrm>
          <a:prstGeom prst="rect">
            <a:avLst/>
          </a:prstGeom>
        </p:spPr>
      </p:pic>
      <p:pic>
        <p:nvPicPr>
          <p:cNvPr id="11" name="Picture 10" descr="A circular diagram of a circle with lines and arrows&#10;&#10;Description automatically generated with medium confidence">
            <a:extLst>
              <a:ext uri="{FF2B5EF4-FFF2-40B4-BE49-F238E27FC236}">
                <a16:creationId xmlns:a16="http://schemas.microsoft.com/office/drawing/2014/main" id="{F98ED694-3A1B-2B3C-E3C6-81BD8298E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41" y="3871732"/>
            <a:ext cx="2504891" cy="2510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669671-951F-ABA6-1A83-B969B2645715}"/>
              </a:ext>
            </a:extLst>
          </p:cNvPr>
          <p:cNvSpPr txBox="1"/>
          <p:nvPr/>
        </p:nvSpPr>
        <p:spPr>
          <a:xfrm>
            <a:off x="4303529" y="3331070"/>
            <a:ext cx="20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Secondary structure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D4A8D-CA7A-7E98-3D06-43F9A608A6B8}"/>
              </a:ext>
            </a:extLst>
          </p:cNvPr>
          <p:cNvSpPr txBox="1"/>
          <p:nvPr/>
        </p:nvSpPr>
        <p:spPr>
          <a:xfrm>
            <a:off x="8906158" y="3331070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Polymer graph representation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68D8F-17C2-B1CD-4494-B1E1ECACD7A8}"/>
              </a:ext>
            </a:extLst>
          </p:cNvPr>
          <p:cNvSpPr txBox="1"/>
          <p:nvPr/>
        </p:nvSpPr>
        <p:spPr>
          <a:xfrm>
            <a:off x="65901" y="0"/>
            <a:ext cx="3271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Secondary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765E6-998F-A149-77C4-EDE8DFC50498}"/>
                  </a:ext>
                </a:extLst>
              </p:cNvPr>
              <p:cNvSpPr txBox="1"/>
              <p:nvPr/>
            </p:nvSpPr>
            <p:spPr>
              <a:xfrm>
                <a:off x="246312" y="4762299"/>
                <a:ext cx="338579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𝐍𝐏</m:t>
                      </m:r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E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𝐂𝐨𝐦𝐩𝐥𝐞𝐭𝐞</m:t>
                      </m:r>
                    </m:oMath>
                  </m:oMathPara>
                </a14:m>
                <a:endParaRPr lang="en-IE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765E6-998F-A149-77C4-EDE8DFC5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2" y="4762299"/>
                <a:ext cx="33857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98A1E2-C689-BB90-F0A8-144BDCFB5758}"/>
              </a:ext>
            </a:extLst>
          </p:cNvPr>
          <p:cNvSpPr txBox="1"/>
          <p:nvPr/>
        </p:nvSpPr>
        <p:spPr>
          <a:xfrm>
            <a:off x="6843761" y="1264637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pseudoknot-free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42954-3D30-FE04-9FB8-ADF778C5F9A4}"/>
              </a:ext>
            </a:extLst>
          </p:cNvPr>
          <p:cNvSpPr txBox="1"/>
          <p:nvPr/>
        </p:nvSpPr>
        <p:spPr>
          <a:xfrm>
            <a:off x="6843761" y="4716133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/>
              <a:t>pseudoknotted</a:t>
            </a:r>
            <a:r>
              <a:rPr lang="en-IE" dirty="0"/>
              <a:t>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720D1C3-2FD4-0994-CEC8-8C5B8709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86" y="6455702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2</a:t>
            </a:fld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79A3F-FA3E-7B41-918B-9841103E7E68}"/>
              </a:ext>
            </a:extLst>
          </p:cNvPr>
          <p:cNvSpPr txBox="1"/>
          <p:nvPr/>
        </p:nvSpPr>
        <p:spPr>
          <a:xfrm>
            <a:off x="4789566" y="5792650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965A26-F414-7969-B883-F5B8CB1A0111}"/>
              </a:ext>
            </a:extLst>
          </p:cNvPr>
          <p:cNvSpPr txBox="1"/>
          <p:nvPr/>
        </p:nvSpPr>
        <p:spPr>
          <a:xfrm>
            <a:off x="3802807" y="1133832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38E13-891D-9604-6140-F421CCDE76D4}"/>
              </a:ext>
            </a:extLst>
          </p:cNvPr>
          <p:cNvSpPr txBox="1"/>
          <p:nvPr/>
        </p:nvSpPr>
        <p:spPr>
          <a:xfrm>
            <a:off x="9840391" y="2758423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4DE3D-710A-5B2C-0583-2854291D19B2}"/>
              </a:ext>
            </a:extLst>
          </p:cNvPr>
          <p:cNvSpPr txBox="1"/>
          <p:nvPr/>
        </p:nvSpPr>
        <p:spPr>
          <a:xfrm>
            <a:off x="9976865" y="6270117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8C313-F144-923D-D009-83B856780B0C}"/>
              </a:ext>
            </a:extLst>
          </p:cNvPr>
          <p:cNvSpPr txBox="1"/>
          <p:nvPr/>
        </p:nvSpPr>
        <p:spPr>
          <a:xfrm>
            <a:off x="332957" y="206760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8C14D-16C1-C660-D298-CEB87405726C}"/>
              </a:ext>
            </a:extLst>
          </p:cNvPr>
          <p:cNvSpPr txBox="1"/>
          <p:nvPr/>
        </p:nvSpPr>
        <p:spPr>
          <a:xfrm>
            <a:off x="986438" y="2781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0F38E-0040-BB10-D664-483255533A59}"/>
              </a:ext>
            </a:extLst>
          </p:cNvPr>
          <p:cNvSpPr txBox="1"/>
          <p:nvPr/>
        </p:nvSpPr>
        <p:spPr>
          <a:xfrm>
            <a:off x="723467" y="29183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E4B42-D085-F7E1-8240-8E8E334352DD}"/>
              </a:ext>
            </a:extLst>
          </p:cNvPr>
          <p:cNvSpPr txBox="1"/>
          <p:nvPr/>
        </p:nvSpPr>
        <p:spPr>
          <a:xfrm>
            <a:off x="1424459" y="208450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23039-EE9E-7E91-2251-7C814A458053}"/>
              </a:ext>
            </a:extLst>
          </p:cNvPr>
          <p:cNvSpPr txBox="1"/>
          <p:nvPr/>
        </p:nvSpPr>
        <p:spPr>
          <a:xfrm>
            <a:off x="2490313" y="206029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4A82BA-E1C4-F8A2-AC8B-83511FCB1E12}"/>
              </a:ext>
            </a:extLst>
          </p:cNvPr>
          <p:cNvSpPr txBox="1"/>
          <p:nvPr/>
        </p:nvSpPr>
        <p:spPr>
          <a:xfrm>
            <a:off x="1939210" y="29183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3E3B2B-2152-E65D-FED2-3632DD563E60}"/>
                  </a:ext>
                </a:extLst>
              </p:cNvPr>
              <p:cNvSpPr txBox="1"/>
              <p:nvPr/>
            </p:nvSpPr>
            <p:spPr>
              <a:xfrm>
                <a:off x="1387590" y="1891022"/>
                <a:ext cx="372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1" i="0" dirty="0" smtClean="0">
                          <a:latin typeface="Cambria Math" panose="02040503050406030204" pitchFamily="18" charset="0"/>
                        </a:rPr>
                        <m:t>𝐔</m:t>
                      </m:r>
                    </m:oMath>
                  </m:oMathPara>
                </a14:m>
                <a:endParaRPr lang="en-IE" sz="1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3E3B2B-2152-E65D-FED2-3632DD563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90" y="1891022"/>
                <a:ext cx="3722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18A1-26CB-AAE1-7403-9F870690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A50FE-22D1-8689-8C21-1EE62CD9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20</a:t>
            </a:fld>
            <a:endParaRPr lang="en-IE"/>
          </a:p>
        </p:txBody>
      </p:sp>
      <p:pic>
        <p:nvPicPr>
          <p:cNvPr id="3" name="Picture 2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1E543EE2-75BB-281B-F192-9564F1A9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4" y="52119"/>
            <a:ext cx="1695883" cy="1695883"/>
          </a:xfrm>
          <a:prstGeom prst="rect">
            <a:avLst/>
          </a:prstGeom>
        </p:spPr>
      </p:pic>
      <p:pic>
        <p:nvPicPr>
          <p:cNvPr id="4" name="Picture 3" descr="A pizza with leaves and berries&#10;&#10;Description automatically generated">
            <a:extLst>
              <a:ext uri="{FF2B5EF4-FFF2-40B4-BE49-F238E27FC236}">
                <a16:creationId xmlns:a16="http://schemas.microsoft.com/office/drawing/2014/main" id="{73FE0119-E49E-DE7A-972D-31DDDC3EA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4" y="4941186"/>
            <a:ext cx="1695883" cy="1695883"/>
          </a:xfrm>
          <a:prstGeom prst="rect">
            <a:avLst/>
          </a:prstGeom>
        </p:spPr>
      </p:pic>
      <p:pic>
        <p:nvPicPr>
          <p:cNvPr id="5" name="Picture 4" descr="A pizza with different toppings&#10;&#10;Description automatically generated">
            <a:extLst>
              <a:ext uri="{FF2B5EF4-FFF2-40B4-BE49-F238E27FC236}">
                <a16:creationId xmlns:a16="http://schemas.microsoft.com/office/drawing/2014/main" id="{27C872EC-FF58-CE34-A926-8A10FEBC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0" y="2541525"/>
            <a:ext cx="1604629" cy="160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/>
              <p:nvPr/>
            </p:nvSpPr>
            <p:spPr>
              <a:xfrm>
                <a:off x="3556881" y="501757"/>
                <a:ext cx="5786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9A4CB-213B-6C3B-4EC3-715A4C5B9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81" y="501757"/>
                <a:ext cx="5786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/>
              <p:nvPr/>
            </p:nvSpPr>
            <p:spPr>
              <a:xfrm>
                <a:off x="3552873" y="5453042"/>
                <a:ext cx="58663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7AC32E-4333-2E5C-E803-E0F5F752B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73" y="5453042"/>
                <a:ext cx="586635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E3DB77AC-4239-FC1C-1F10-A1809860DE59}"/>
              </a:ext>
            </a:extLst>
          </p:cNvPr>
          <p:cNvSpPr/>
          <p:nvPr/>
        </p:nvSpPr>
        <p:spPr>
          <a:xfrm rot="10800000">
            <a:off x="239402" y="623061"/>
            <a:ext cx="469293" cy="748867"/>
          </a:xfrm>
          <a:prstGeom prst="downArrow">
            <a:avLst/>
          </a:prstGeom>
          <a:solidFill>
            <a:srgbClr val="B51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8EA485-8E02-8950-B983-ECAB27F8AEEC}"/>
              </a:ext>
            </a:extLst>
          </p:cNvPr>
          <p:cNvSpPr/>
          <p:nvPr/>
        </p:nvSpPr>
        <p:spPr>
          <a:xfrm rot="10800000">
            <a:off x="241675" y="5523077"/>
            <a:ext cx="469293" cy="748867"/>
          </a:xfrm>
          <a:prstGeom prst="downArrow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D07-A378-DAEC-E1DD-E7D41EF0FA23}"/>
              </a:ext>
            </a:extLst>
          </p:cNvPr>
          <p:cNvSpPr txBox="1"/>
          <p:nvPr/>
        </p:nvSpPr>
        <p:spPr>
          <a:xfrm>
            <a:off x="2673188" y="997494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F80C-1DBC-E487-62BA-D414F4497810}"/>
              </a:ext>
            </a:extLst>
          </p:cNvPr>
          <p:cNvSpPr txBox="1"/>
          <p:nvPr/>
        </p:nvSpPr>
        <p:spPr>
          <a:xfrm>
            <a:off x="2673188" y="5979556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Symmetric </a:t>
            </a:r>
            <a:endParaRPr lang="en-IE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CBD-1A24-BED1-015E-5F4A7A05DE1D}"/>
              </a:ext>
            </a:extLst>
          </p:cNvPr>
          <p:cNvSpPr txBox="1"/>
          <p:nvPr/>
        </p:nvSpPr>
        <p:spPr>
          <a:xfrm>
            <a:off x="2673188" y="3323686"/>
            <a:ext cx="23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Asymmetric </a:t>
            </a:r>
            <a:endParaRPr lang="en-IE" sz="32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/>
              <p:nvPr/>
            </p:nvSpPr>
            <p:spPr>
              <a:xfrm>
                <a:off x="3579192" y="2885669"/>
                <a:ext cx="5593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A4CAB-40E1-1680-DB83-8739867D0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92" y="2885669"/>
                <a:ext cx="55938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/>
              <p:nvPr/>
            </p:nvSpPr>
            <p:spPr>
              <a:xfrm>
                <a:off x="116578" y="2836005"/>
                <a:ext cx="71493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E" sz="6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84AE00-533A-BCDE-D992-DD051DC9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8" y="2836005"/>
                <a:ext cx="71493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364CAD3-91F7-54C8-BE29-08EC6441C157}"/>
              </a:ext>
            </a:extLst>
          </p:cNvPr>
          <p:cNvSpPr/>
          <p:nvPr/>
        </p:nvSpPr>
        <p:spPr>
          <a:xfrm>
            <a:off x="6673195" y="835024"/>
            <a:ext cx="1434907" cy="5429425"/>
          </a:xfrm>
          <a:prstGeom prst="rightBrace">
            <a:avLst>
              <a:gd name="adj1" fmla="val 35109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C0D5BC-E4B4-45FB-2CCA-21A3DFE85ABF}"/>
                  </a:ext>
                </a:extLst>
              </p:cNvPr>
              <p:cNvSpPr txBox="1"/>
              <p:nvPr/>
            </p:nvSpPr>
            <p:spPr>
              <a:xfrm>
                <a:off x="5239586" y="3079149"/>
                <a:ext cx="1933222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IE" sz="2400" b="1" dirty="0">
                    <a:solidFill>
                      <a:srgbClr val="FF3B3B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IE" sz="2400" b="1" dirty="0">
                  <a:solidFill>
                    <a:srgbClr val="FF3B3B"/>
                  </a:solidFill>
                </a:endParaRPr>
              </a:p>
              <a:p>
                <a:pPr algn="ctr"/>
                <a:r>
                  <a:rPr lang="en-IE" sz="2400" b="1" dirty="0">
                    <a:solidFill>
                      <a:srgbClr val="FF3B3B"/>
                    </a:solidFill>
                  </a:rPr>
                  <a:t>Admissible cut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C0D5BC-E4B4-45FB-2CCA-21A3DFE85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86" y="3079149"/>
                <a:ext cx="1933222" cy="772519"/>
              </a:xfrm>
              <a:prstGeom prst="rect">
                <a:avLst/>
              </a:prstGeom>
              <a:blipFill>
                <a:blip r:embed="rId9"/>
                <a:stretch>
                  <a:fillRect l="-9464" t="-11024" r="-8833" b="-228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CCFC9CA4-492C-D503-2A4F-83FADBBC1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4454" y="1491244"/>
            <a:ext cx="3749254" cy="6359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A58F56-D35A-790D-A6FD-CCB597851A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8161" y="2960466"/>
            <a:ext cx="1771663" cy="7286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A8DF-7901-08D3-C0BB-40E0986EBE3D}"/>
                  </a:ext>
                </a:extLst>
              </p:cNvPr>
              <p:cNvSpPr txBox="1"/>
              <p:nvPr/>
            </p:nvSpPr>
            <p:spPr>
              <a:xfrm>
                <a:off x="9774725" y="2236076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A8DF-7901-08D3-C0BB-40E0986E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25" y="2236076"/>
                <a:ext cx="49853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14F90AE-C42F-8F9A-257E-183EBAB9397B}"/>
              </a:ext>
            </a:extLst>
          </p:cNvPr>
          <p:cNvSpPr txBox="1"/>
          <p:nvPr/>
        </p:nvSpPr>
        <p:spPr>
          <a:xfrm>
            <a:off x="8521015" y="698306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Upper bound</a:t>
            </a:r>
            <a:endParaRPr lang="en-IE" sz="4000" b="1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FBC54E-AA68-3589-C250-3E1C3592B7CB}"/>
              </a:ext>
            </a:extLst>
          </p:cNvPr>
          <p:cNvSpPr txBox="1"/>
          <p:nvPr/>
        </p:nvSpPr>
        <p:spPr>
          <a:xfrm>
            <a:off x="7652825" y="4858924"/>
            <a:ext cx="4382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/>
              <a:t>Adjusting the backtracking algorithm to go through energy levels sequentially starting from the MFE level.</a:t>
            </a:r>
          </a:p>
        </p:txBody>
      </p:sp>
    </p:spTree>
    <p:extLst>
      <p:ext uri="{BB962C8B-B14F-4D97-AF65-F5344CB8AC3E}">
        <p14:creationId xmlns:p14="http://schemas.microsoft.com/office/powerpoint/2010/main" val="8830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F0759-E8FE-F778-C58D-75BD57672718}"/>
              </a:ext>
            </a:extLst>
          </p:cNvPr>
          <p:cNvSpPr/>
          <p:nvPr/>
        </p:nvSpPr>
        <p:spPr>
          <a:xfrm>
            <a:off x="1270515" y="4861161"/>
            <a:ext cx="10506037" cy="1508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033403" y="383339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313211" y="410058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/>
              <p:nvPr/>
            </p:nvSpPr>
            <p:spPr>
              <a:xfrm>
                <a:off x="1447362" y="130539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62" y="130539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21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43D1BB1-B624-6933-CA71-954AE3B128F9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DC4A1D10-B298-081B-3E57-C1B2D6773F96}"/>
              </a:ext>
            </a:extLst>
          </p:cNvPr>
          <p:cNvSpPr/>
          <p:nvPr/>
        </p:nvSpPr>
        <p:spPr>
          <a:xfrm>
            <a:off x="533681" y="5111009"/>
            <a:ext cx="435236" cy="1074975"/>
          </a:xfrm>
          <a:prstGeom prst="leftBrace">
            <a:avLst>
              <a:gd name="adj1" fmla="val 49914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/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Polynomial</m:t>
                      </m:r>
                      <m: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B101D9B1-49EB-5353-245C-BDD66EF0C3F4}"/>
              </a:ext>
            </a:extLst>
          </p:cNvPr>
          <p:cNvSpPr/>
          <p:nvPr/>
        </p:nvSpPr>
        <p:spPr>
          <a:xfrm>
            <a:off x="5991335" y="5645443"/>
            <a:ext cx="338569" cy="354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572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20-D517-0F92-C7F2-367D841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F0759-E8FE-F778-C58D-75BD57672718}"/>
              </a:ext>
            </a:extLst>
          </p:cNvPr>
          <p:cNvSpPr/>
          <p:nvPr/>
        </p:nvSpPr>
        <p:spPr>
          <a:xfrm>
            <a:off x="1270515" y="5731675"/>
            <a:ext cx="10506037" cy="638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0727A3-DA75-3E69-695E-0FB8E03DDC9C}"/>
              </a:ext>
            </a:extLst>
          </p:cNvPr>
          <p:cNvSpPr/>
          <p:nvPr/>
        </p:nvSpPr>
        <p:spPr>
          <a:xfrm>
            <a:off x="5275339" y="71635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1F1CBA-B30C-BECE-A155-E3D088E3A10F}"/>
              </a:ext>
            </a:extLst>
          </p:cNvPr>
          <p:cNvSpPr/>
          <p:nvPr/>
        </p:nvSpPr>
        <p:spPr>
          <a:xfrm>
            <a:off x="3659979" y="21559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8CED3-8C3E-AAA0-02BD-0C0F9617B6A3}"/>
              </a:ext>
            </a:extLst>
          </p:cNvPr>
          <p:cNvSpPr/>
          <p:nvPr/>
        </p:nvSpPr>
        <p:spPr>
          <a:xfrm>
            <a:off x="4537145" y="331056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4B98D1-C186-628E-43C5-6CF42AFA4B05}"/>
              </a:ext>
            </a:extLst>
          </p:cNvPr>
          <p:cNvSpPr/>
          <p:nvPr/>
        </p:nvSpPr>
        <p:spPr>
          <a:xfrm>
            <a:off x="6298563" y="264826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6E9F38-E9E3-D67B-3527-44BF6F0ED6FC}"/>
              </a:ext>
            </a:extLst>
          </p:cNvPr>
          <p:cNvSpPr/>
          <p:nvPr/>
        </p:nvSpPr>
        <p:spPr>
          <a:xfrm>
            <a:off x="7598351" y="373774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8F240-498E-C7E5-4F0D-27465CC18BAE}"/>
              </a:ext>
            </a:extLst>
          </p:cNvPr>
          <p:cNvSpPr/>
          <p:nvPr/>
        </p:nvSpPr>
        <p:spPr>
          <a:xfrm>
            <a:off x="5074658" y="383320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D6E99-35C0-7E2B-073E-B893EC993804}"/>
              </a:ext>
            </a:extLst>
          </p:cNvPr>
          <p:cNvSpPr/>
          <p:nvPr/>
        </p:nvSpPr>
        <p:spPr>
          <a:xfrm>
            <a:off x="8319004" y="550896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0FF8F0-415F-14D9-F7A1-A419D861E4CA}"/>
              </a:ext>
            </a:extLst>
          </p:cNvPr>
          <p:cNvSpPr/>
          <p:nvPr/>
        </p:nvSpPr>
        <p:spPr>
          <a:xfrm>
            <a:off x="5222297" y="467700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61F774-947B-7931-4602-B79D975B2EAE}"/>
              </a:ext>
            </a:extLst>
          </p:cNvPr>
          <p:cNvSpPr/>
          <p:nvPr/>
        </p:nvSpPr>
        <p:spPr>
          <a:xfrm>
            <a:off x="4736089" y="224231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2D01D-DF01-1D73-D49C-62DB096FB292}"/>
              </a:ext>
            </a:extLst>
          </p:cNvPr>
          <p:cNvSpPr/>
          <p:nvPr/>
        </p:nvSpPr>
        <p:spPr>
          <a:xfrm>
            <a:off x="5905613" y="11707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0FAA80-8479-4D7E-A054-FFA32AC91F5F}"/>
              </a:ext>
            </a:extLst>
          </p:cNvPr>
          <p:cNvSpPr/>
          <p:nvPr/>
        </p:nvSpPr>
        <p:spPr>
          <a:xfrm>
            <a:off x="7198731" y="321737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608DCE-5455-A417-39FA-68B9BEDF6AEA}"/>
              </a:ext>
            </a:extLst>
          </p:cNvPr>
          <p:cNvSpPr/>
          <p:nvPr/>
        </p:nvSpPr>
        <p:spPr>
          <a:xfrm>
            <a:off x="7865051" y="150265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FEA839-1FCA-5680-4100-D9B4B06F8E92}"/>
              </a:ext>
            </a:extLst>
          </p:cNvPr>
          <p:cNvSpPr/>
          <p:nvPr/>
        </p:nvSpPr>
        <p:spPr>
          <a:xfrm>
            <a:off x="6507304" y="132539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B52D0A-A7BE-EF18-579A-A5D1BFB22B26}"/>
              </a:ext>
            </a:extLst>
          </p:cNvPr>
          <p:cNvSpPr/>
          <p:nvPr/>
        </p:nvSpPr>
        <p:spPr>
          <a:xfrm>
            <a:off x="6799770" y="224231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5013AD-7F4A-9CA0-A263-5FFB2B1CE69D}"/>
              </a:ext>
            </a:extLst>
          </p:cNvPr>
          <p:cNvSpPr/>
          <p:nvPr/>
        </p:nvSpPr>
        <p:spPr>
          <a:xfrm>
            <a:off x="4073019" y="150265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37F216-9707-1E14-BFC1-4B906120B37D}"/>
              </a:ext>
            </a:extLst>
          </p:cNvPr>
          <p:cNvSpPr/>
          <p:nvPr/>
        </p:nvSpPr>
        <p:spPr>
          <a:xfrm>
            <a:off x="6291366" y="6883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8A97B-84F4-5130-0C91-D73F90431FAF}"/>
              </a:ext>
            </a:extLst>
          </p:cNvPr>
          <p:cNvSpPr/>
          <p:nvPr/>
        </p:nvSpPr>
        <p:spPr>
          <a:xfrm>
            <a:off x="5219265" y="311966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993F1-C855-6650-D58A-BDF2E2E37544}"/>
              </a:ext>
            </a:extLst>
          </p:cNvPr>
          <p:cNvSpPr/>
          <p:nvPr/>
        </p:nvSpPr>
        <p:spPr>
          <a:xfrm>
            <a:off x="6062229" y="206506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E1798-3AF8-A073-A2A8-C9DB8C4D0D87}"/>
              </a:ext>
            </a:extLst>
          </p:cNvPr>
          <p:cNvSpPr/>
          <p:nvPr/>
        </p:nvSpPr>
        <p:spPr>
          <a:xfrm>
            <a:off x="7929990" y="321737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BE9BF6-38AD-43E8-2815-0E6512D0370A}"/>
              </a:ext>
            </a:extLst>
          </p:cNvPr>
          <p:cNvSpPr/>
          <p:nvPr/>
        </p:nvSpPr>
        <p:spPr>
          <a:xfrm>
            <a:off x="3434190" y="170060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5DBBC5-1AB1-A02E-5AAB-FB53CF663ECF}"/>
              </a:ext>
            </a:extLst>
          </p:cNvPr>
          <p:cNvSpPr/>
          <p:nvPr/>
        </p:nvSpPr>
        <p:spPr>
          <a:xfrm>
            <a:off x="2474117" y="286967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46E2-2F0C-E420-120E-C2ACFEB64BE4}"/>
              </a:ext>
            </a:extLst>
          </p:cNvPr>
          <p:cNvSpPr/>
          <p:nvPr/>
        </p:nvSpPr>
        <p:spPr>
          <a:xfrm>
            <a:off x="3221615" y="4024291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772B19-CC0B-CE43-1C78-56CB69480A94}"/>
              </a:ext>
            </a:extLst>
          </p:cNvPr>
          <p:cNvSpPr/>
          <p:nvPr/>
        </p:nvSpPr>
        <p:spPr>
          <a:xfrm>
            <a:off x="5533588" y="421706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F6EDED-015A-39B6-0F17-54882EE755DC}"/>
              </a:ext>
            </a:extLst>
          </p:cNvPr>
          <p:cNvSpPr/>
          <p:nvPr/>
        </p:nvSpPr>
        <p:spPr>
          <a:xfrm>
            <a:off x="6231191" y="451461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CD2D9E-8586-16D3-D26A-AC5DC9D39591}"/>
              </a:ext>
            </a:extLst>
          </p:cNvPr>
          <p:cNvSpPr/>
          <p:nvPr/>
        </p:nvSpPr>
        <p:spPr>
          <a:xfrm>
            <a:off x="3156265" y="460669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7BE428-7C45-2DDF-DC64-27D92D376372}"/>
              </a:ext>
            </a:extLst>
          </p:cNvPr>
          <p:cNvSpPr/>
          <p:nvPr/>
        </p:nvSpPr>
        <p:spPr>
          <a:xfrm>
            <a:off x="5723659" y="52561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ED65AB-E261-81F5-7E92-BE388E40E2DE}"/>
              </a:ext>
            </a:extLst>
          </p:cNvPr>
          <p:cNvSpPr/>
          <p:nvPr/>
        </p:nvSpPr>
        <p:spPr>
          <a:xfrm>
            <a:off x="7138339" y="513846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22F628-8C50-C252-877E-08EBFAAEF270}"/>
              </a:ext>
            </a:extLst>
          </p:cNvPr>
          <p:cNvSpPr/>
          <p:nvPr/>
        </p:nvSpPr>
        <p:spPr>
          <a:xfrm>
            <a:off x="4157659" y="524083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1F4E8D-E549-C465-8A51-DA18ED528EE7}"/>
              </a:ext>
            </a:extLst>
          </p:cNvPr>
          <p:cNvSpPr/>
          <p:nvPr/>
        </p:nvSpPr>
        <p:spPr>
          <a:xfrm>
            <a:off x="3550227" y="29560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89A740-1152-19E9-2993-A34C8A4BD5BA}"/>
              </a:ext>
            </a:extLst>
          </p:cNvPr>
          <p:cNvSpPr/>
          <p:nvPr/>
        </p:nvSpPr>
        <p:spPr>
          <a:xfrm>
            <a:off x="4720502" y="156804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AB0F7F-F62D-CB81-0D2D-A5E0B377C53E}"/>
              </a:ext>
            </a:extLst>
          </p:cNvPr>
          <p:cNvSpPr/>
          <p:nvPr/>
        </p:nvSpPr>
        <p:spPr>
          <a:xfrm>
            <a:off x="6012869" y="393110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673BE-DB11-8447-76D6-12460C95CD2E}"/>
              </a:ext>
            </a:extLst>
          </p:cNvPr>
          <p:cNvSpPr/>
          <p:nvPr/>
        </p:nvSpPr>
        <p:spPr>
          <a:xfrm>
            <a:off x="7577095" y="20325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1A64A3-32D8-DC76-1724-BD9D70695549}"/>
              </a:ext>
            </a:extLst>
          </p:cNvPr>
          <p:cNvSpPr/>
          <p:nvPr/>
        </p:nvSpPr>
        <p:spPr>
          <a:xfrm>
            <a:off x="5321442" y="203912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A7E53D-614A-0F30-E8AC-44D4062AFD05}"/>
              </a:ext>
            </a:extLst>
          </p:cNvPr>
          <p:cNvSpPr/>
          <p:nvPr/>
        </p:nvSpPr>
        <p:spPr>
          <a:xfrm>
            <a:off x="5613908" y="295604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2CAA2-3104-DB5C-48A2-A51029873B93}"/>
              </a:ext>
            </a:extLst>
          </p:cNvPr>
          <p:cNvSpPr/>
          <p:nvPr/>
        </p:nvSpPr>
        <p:spPr>
          <a:xfrm>
            <a:off x="2887157" y="221638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77DD75-9333-8AA2-04EB-D64F2363C1EF}"/>
              </a:ext>
            </a:extLst>
          </p:cNvPr>
          <p:cNvSpPr/>
          <p:nvPr/>
        </p:nvSpPr>
        <p:spPr>
          <a:xfrm>
            <a:off x="5347635" y="125851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8DE27-4351-E419-2A41-65BD1F6CF307}"/>
              </a:ext>
            </a:extLst>
          </p:cNvPr>
          <p:cNvSpPr/>
          <p:nvPr/>
        </p:nvSpPr>
        <p:spPr>
          <a:xfrm>
            <a:off x="4033403" y="383339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2DE552-A9B5-296C-EDD0-B62A1D12A75B}"/>
              </a:ext>
            </a:extLst>
          </p:cNvPr>
          <p:cNvSpPr/>
          <p:nvPr/>
        </p:nvSpPr>
        <p:spPr>
          <a:xfrm>
            <a:off x="4876367" y="277879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4DB4BE-41A0-32E0-1F3A-3E1565248862}"/>
              </a:ext>
            </a:extLst>
          </p:cNvPr>
          <p:cNvSpPr/>
          <p:nvPr/>
        </p:nvSpPr>
        <p:spPr>
          <a:xfrm>
            <a:off x="6612511" y="398862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FEF631-50D5-5A71-A24C-267DB799ED94}"/>
              </a:ext>
            </a:extLst>
          </p:cNvPr>
          <p:cNvSpPr/>
          <p:nvPr/>
        </p:nvSpPr>
        <p:spPr>
          <a:xfrm>
            <a:off x="8391398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C1FCC3-B689-BCDC-F2D6-B3BDC75AEBE3}"/>
              </a:ext>
            </a:extLst>
          </p:cNvPr>
          <p:cNvSpPr/>
          <p:nvPr/>
        </p:nvSpPr>
        <p:spPr>
          <a:xfrm>
            <a:off x="7108574" y="42836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9DEB18-8FE2-4F17-E559-BA7FF2385F7E}"/>
              </a:ext>
            </a:extLst>
          </p:cNvPr>
          <p:cNvSpPr/>
          <p:nvPr/>
        </p:nvSpPr>
        <p:spPr>
          <a:xfrm>
            <a:off x="7709729" y="524824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B4BFF3-19FB-FC1F-2D88-A32935660FA7}"/>
              </a:ext>
            </a:extLst>
          </p:cNvPr>
          <p:cNvSpPr/>
          <p:nvPr/>
        </p:nvSpPr>
        <p:spPr>
          <a:xfrm>
            <a:off x="9804569" y="45919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8F4EC4-02DD-B03F-CD82-B2FECB5A6BBA}"/>
              </a:ext>
            </a:extLst>
          </p:cNvPr>
          <p:cNvSpPr/>
          <p:nvPr/>
        </p:nvSpPr>
        <p:spPr>
          <a:xfrm>
            <a:off x="9048431" y="531572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93011AA-542F-EF7F-7C21-3C3D4A035BF9}"/>
              </a:ext>
            </a:extLst>
          </p:cNvPr>
          <p:cNvSpPr/>
          <p:nvPr/>
        </p:nvSpPr>
        <p:spPr>
          <a:xfrm>
            <a:off x="7956191" y="411763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4EAFB9-C1FB-F4AE-DD84-CB6E07390DD9}"/>
              </a:ext>
            </a:extLst>
          </p:cNvPr>
          <p:cNvSpPr/>
          <p:nvPr/>
        </p:nvSpPr>
        <p:spPr>
          <a:xfrm>
            <a:off x="9118239" y="320071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48DF34-0CC7-68E4-208C-02AE978C7321}"/>
              </a:ext>
            </a:extLst>
          </p:cNvPr>
          <p:cNvSpPr/>
          <p:nvPr/>
        </p:nvSpPr>
        <p:spPr>
          <a:xfrm>
            <a:off x="10582916" y="511961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32EC21-676E-30FE-89EE-01040A656B61}"/>
              </a:ext>
            </a:extLst>
          </p:cNvPr>
          <p:cNvSpPr/>
          <p:nvPr/>
        </p:nvSpPr>
        <p:spPr>
          <a:xfrm>
            <a:off x="11085153" y="33779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E8E806-9A09-3810-FD17-9001A5743F0A}"/>
              </a:ext>
            </a:extLst>
          </p:cNvPr>
          <p:cNvSpPr/>
          <p:nvPr/>
        </p:nvSpPr>
        <p:spPr>
          <a:xfrm>
            <a:off x="10019872" y="411763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7C8973-993A-556A-368E-959BF1073814}"/>
              </a:ext>
            </a:extLst>
          </p:cNvPr>
          <p:cNvSpPr/>
          <p:nvPr/>
        </p:nvSpPr>
        <p:spPr>
          <a:xfrm>
            <a:off x="7872409" y="25916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662F58-423D-8AC0-304D-24F5D7EA96F4}"/>
              </a:ext>
            </a:extLst>
          </p:cNvPr>
          <p:cNvSpPr/>
          <p:nvPr/>
        </p:nvSpPr>
        <p:spPr>
          <a:xfrm>
            <a:off x="9753599" y="2420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EBE6-98B9-0B54-6987-2DC74F3C0507}"/>
              </a:ext>
            </a:extLst>
          </p:cNvPr>
          <p:cNvSpPr/>
          <p:nvPr/>
        </p:nvSpPr>
        <p:spPr>
          <a:xfrm>
            <a:off x="8436119" y="496121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3711A5-2FAB-BEEC-7F29-777CE86A6C8A}"/>
              </a:ext>
            </a:extLst>
          </p:cNvPr>
          <p:cNvSpPr/>
          <p:nvPr/>
        </p:nvSpPr>
        <p:spPr>
          <a:xfrm>
            <a:off x="9126897" y="383161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CA191-1B38-5198-7417-95A6D042AC0B}"/>
              </a:ext>
            </a:extLst>
          </p:cNvPr>
          <p:cNvSpPr/>
          <p:nvPr/>
        </p:nvSpPr>
        <p:spPr>
          <a:xfrm>
            <a:off x="11146844" y="5058919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9F6D0B-10C2-784D-495C-01052A9B3693}"/>
              </a:ext>
            </a:extLst>
          </p:cNvPr>
          <p:cNvSpPr/>
          <p:nvPr/>
        </p:nvSpPr>
        <p:spPr>
          <a:xfrm>
            <a:off x="6743915" y="359499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558E74-EC59-E268-6BBB-8C3F366CB195}"/>
              </a:ext>
            </a:extLst>
          </p:cNvPr>
          <p:cNvSpPr/>
          <p:nvPr/>
        </p:nvSpPr>
        <p:spPr>
          <a:xfrm>
            <a:off x="5690971" y="471122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4E100-060F-783F-154C-06688FB2A7E6}"/>
              </a:ext>
            </a:extLst>
          </p:cNvPr>
          <p:cNvSpPr/>
          <p:nvPr/>
        </p:nvSpPr>
        <p:spPr>
          <a:xfrm>
            <a:off x="6767081" y="4797597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2BA23F-2317-0119-2A86-EEC9A93D5977}"/>
              </a:ext>
            </a:extLst>
          </p:cNvPr>
          <p:cNvSpPr/>
          <p:nvPr/>
        </p:nvSpPr>
        <p:spPr>
          <a:xfrm>
            <a:off x="8834010" y="210780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22BC18-C55F-AFF9-6B21-E038674FCE73}"/>
              </a:ext>
            </a:extLst>
          </p:cNvPr>
          <p:cNvSpPr/>
          <p:nvPr/>
        </p:nvSpPr>
        <p:spPr>
          <a:xfrm>
            <a:off x="9458759" y="555915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74CC92-3B23-4438-2318-303DB9385ADD}"/>
              </a:ext>
            </a:extLst>
          </p:cNvPr>
          <p:cNvSpPr/>
          <p:nvPr/>
        </p:nvSpPr>
        <p:spPr>
          <a:xfrm>
            <a:off x="10915868" y="3975145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682EFC7-EAB4-F383-727F-A721FD2D0FCF}"/>
              </a:ext>
            </a:extLst>
          </p:cNvPr>
          <p:cNvSpPr/>
          <p:nvPr/>
        </p:nvSpPr>
        <p:spPr>
          <a:xfrm>
            <a:off x="8541544" y="39144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F2250D-2355-C2A2-03C1-0E74A97831AA}"/>
              </a:ext>
            </a:extLst>
          </p:cNvPr>
          <p:cNvSpPr/>
          <p:nvPr/>
        </p:nvSpPr>
        <p:spPr>
          <a:xfrm>
            <a:off x="8830762" y="479759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15C90DC-C84F-367B-4916-C86A6E0DE658}"/>
              </a:ext>
            </a:extLst>
          </p:cNvPr>
          <p:cNvSpPr/>
          <p:nvPr/>
        </p:nvSpPr>
        <p:spPr>
          <a:xfrm>
            <a:off x="6153581" y="338793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0980C4-FA48-D9AC-D89C-8991BEBEDF01}"/>
              </a:ext>
            </a:extLst>
          </p:cNvPr>
          <p:cNvSpPr/>
          <p:nvPr/>
        </p:nvSpPr>
        <p:spPr>
          <a:xfrm>
            <a:off x="8567737" y="313382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43DFC7C-C37C-DDD4-877F-649A94B32D93}"/>
              </a:ext>
            </a:extLst>
          </p:cNvPr>
          <p:cNvSpPr/>
          <p:nvPr/>
        </p:nvSpPr>
        <p:spPr>
          <a:xfrm>
            <a:off x="7250257" y="567494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B8284C2-2265-DFAF-A900-6282999A3F58}"/>
              </a:ext>
            </a:extLst>
          </p:cNvPr>
          <p:cNvSpPr/>
          <p:nvPr/>
        </p:nvSpPr>
        <p:spPr>
          <a:xfrm>
            <a:off x="8096469" y="465411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2B147D-65B7-02A1-55DD-D9C283D9A275}"/>
              </a:ext>
            </a:extLst>
          </p:cNvPr>
          <p:cNvSpPr/>
          <p:nvPr/>
        </p:nvSpPr>
        <p:spPr>
          <a:xfrm>
            <a:off x="9742776" y="515339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FAD9B6E-50E1-549E-A317-70D38C28020C}"/>
              </a:ext>
            </a:extLst>
          </p:cNvPr>
          <p:cNvSpPr/>
          <p:nvPr/>
        </p:nvSpPr>
        <p:spPr>
          <a:xfrm>
            <a:off x="5666927" y="173234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1C711A-0326-A788-D3A2-E3F3DB5EB306}"/>
              </a:ext>
            </a:extLst>
          </p:cNvPr>
          <p:cNvSpPr/>
          <p:nvPr/>
        </p:nvSpPr>
        <p:spPr>
          <a:xfrm>
            <a:off x="7467389" y="454503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3E9CD5-8629-9773-7CD9-925D312406BE}"/>
              </a:ext>
            </a:extLst>
          </p:cNvPr>
          <p:cNvSpPr/>
          <p:nvPr/>
        </p:nvSpPr>
        <p:spPr>
          <a:xfrm>
            <a:off x="7426461" y="24657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66EBD4C-A39E-FE7A-03E9-DEB0F44049E3}"/>
              </a:ext>
            </a:extLst>
          </p:cNvPr>
          <p:cNvSpPr/>
          <p:nvPr/>
        </p:nvSpPr>
        <p:spPr>
          <a:xfrm>
            <a:off x="8092781" y="751072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542D45E-6DA0-8CCF-BA1F-1AACFEC8BE56}"/>
              </a:ext>
            </a:extLst>
          </p:cNvPr>
          <p:cNvSpPr/>
          <p:nvPr/>
        </p:nvSpPr>
        <p:spPr>
          <a:xfrm>
            <a:off x="7027500" y="14907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A66898-650E-070A-B056-9B38FA505F10}"/>
              </a:ext>
            </a:extLst>
          </p:cNvPr>
          <p:cNvSpPr/>
          <p:nvPr/>
        </p:nvSpPr>
        <p:spPr>
          <a:xfrm>
            <a:off x="6187138" y="16314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A8903E-9140-5564-A95E-86743EBC17FF}"/>
              </a:ext>
            </a:extLst>
          </p:cNvPr>
          <p:cNvSpPr/>
          <p:nvPr/>
        </p:nvSpPr>
        <p:spPr>
          <a:xfrm>
            <a:off x="8935301" y="25854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C57A67-977E-AE46-C4E2-43F8B99CFBBC}"/>
              </a:ext>
            </a:extLst>
          </p:cNvPr>
          <p:cNvSpPr/>
          <p:nvPr/>
        </p:nvSpPr>
        <p:spPr>
          <a:xfrm>
            <a:off x="5640530" y="3471170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03944DF-20C3-833E-AACA-A186FB7C9FA9}"/>
              </a:ext>
            </a:extLst>
          </p:cNvPr>
          <p:cNvSpPr/>
          <p:nvPr/>
        </p:nvSpPr>
        <p:spPr>
          <a:xfrm>
            <a:off x="8322252" y="133689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20EB4F-0178-875E-6C38-1426068BBBCC}"/>
              </a:ext>
            </a:extLst>
          </p:cNvPr>
          <p:cNvSpPr/>
          <p:nvPr/>
        </p:nvSpPr>
        <p:spPr>
          <a:xfrm>
            <a:off x="6634156" y="314729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A9CF747-C8C2-9F88-97E3-FB0FAAE08944}"/>
              </a:ext>
            </a:extLst>
          </p:cNvPr>
          <p:cNvSpPr/>
          <p:nvPr/>
        </p:nvSpPr>
        <p:spPr>
          <a:xfrm>
            <a:off x="4714953" y="4891904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78365C-8744-2BF9-E4F8-0789958E998D}"/>
              </a:ext>
            </a:extLst>
          </p:cNvPr>
          <p:cNvSpPr/>
          <p:nvPr/>
        </p:nvSpPr>
        <p:spPr>
          <a:xfrm>
            <a:off x="9345969" y="244913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71FFDD9-D158-2FF3-5052-A9DD37DCAC99}"/>
              </a:ext>
            </a:extLst>
          </p:cNvPr>
          <p:cNvSpPr/>
          <p:nvPr/>
        </p:nvSpPr>
        <p:spPr>
          <a:xfrm>
            <a:off x="10247602" y="336605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ECA882-75D8-63BB-D13A-CD29936E80EA}"/>
              </a:ext>
            </a:extLst>
          </p:cNvPr>
          <p:cNvSpPr/>
          <p:nvPr/>
        </p:nvSpPr>
        <p:spPr>
          <a:xfrm>
            <a:off x="8221779" y="184742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A3CBA6-C2AE-F569-75DD-023AF61BD9F4}"/>
              </a:ext>
            </a:extLst>
          </p:cNvPr>
          <p:cNvSpPr/>
          <p:nvPr/>
        </p:nvSpPr>
        <p:spPr>
          <a:xfrm>
            <a:off x="10654137" y="27303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16B6FF-9412-B25E-1215-536683D87193}"/>
              </a:ext>
            </a:extLst>
          </p:cNvPr>
          <p:cNvSpPr/>
          <p:nvPr/>
        </p:nvSpPr>
        <p:spPr>
          <a:xfrm>
            <a:off x="6971645" y="284340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65D067-E25E-3243-70EC-7FF83459A214}"/>
              </a:ext>
            </a:extLst>
          </p:cNvPr>
          <p:cNvSpPr/>
          <p:nvPr/>
        </p:nvSpPr>
        <p:spPr>
          <a:xfrm>
            <a:off x="5191771" y="5444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09ED55-7E11-9761-B0A9-D7AA34D325A4}"/>
              </a:ext>
            </a:extLst>
          </p:cNvPr>
          <p:cNvSpPr/>
          <p:nvPr/>
        </p:nvSpPr>
        <p:spPr>
          <a:xfrm>
            <a:off x="5723659" y="249565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9E7E8-619B-C257-5404-FAC5C210B587}"/>
              </a:ext>
            </a:extLst>
          </p:cNvPr>
          <p:cNvSpPr/>
          <p:nvPr/>
        </p:nvSpPr>
        <p:spPr>
          <a:xfrm>
            <a:off x="10203868" y="2732350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AE3F98-BFEF-80EF-99E3-B5B20CFB8A6E}"/>
              </a:ext>
            </a:extLst>
          </p:cNvPr>
          <p:cNvSpPr/>
          <p:nvPr/>
        </p:nvSpPr>
        <p:spPr>
          <a:xfrm>
            <a:off x="7327325" y="98148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AE8BE4-3CB0-E0E8-413D-DC8367314E1E}"/>
              </a:ext>
            </a:extLst>
          </p:cNvPr>
          <p:cNvSpPr/>
          <p:nvPr/>
        </p:nvSpPr>
        <p:spPr>
          <a:xfrm>
            <a:off x="6911688" y="88065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8F8155-9DA3-282A-BA70-AF59D35DDCE2}"/>
              </a:ext>
            </a:extLst>
          </p:cNvPr>
          <p:cNvSpPr/>
          <p:nvPr/>
        </p:nvSpPr>
        <p:spPr>
          <a:xfrm>
            <a:off x="7658964" y="461115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F1AA647-ACA2-EF3B-F0AA-8702BCCDF9B0}"/>
              </a:ext>
            </a:extLst>
          </p:cNvPr>
          <p:cNvSpPr/>
          <p:nvPr/>
        </p:nvSpPr>
        <p:spPr>
          <a:xfrm>
            <a:off x="2278971" y="1511536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A8D5F-AA81-34D5-E87B-ECE7F326CC96}"/>
              </a:ext>
            </a:extLst>
          </p:cNvPr>
          <p:cNvSpPr/>
          <p:nvPr/>
        </p:nvSpPr>
        <p:spPr>
          <a:xfrm>
            <a:off x="3026469" y="2666149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A23FB5-4E5F-3FA6-049C-BA1DD829AE43}"/>
              </a:ext>
            </a:extLst>
          </p:cNvPr>
          <p:cNvSpPr/>
          <p:nvPr/>
        </p:nvSpPr>
        <p:spPr>
          <a:xfrm>
            <a:off x="3601750" y="343684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AD0D0ED-2EC7-911E-88D4-A204051FDF05}"/>
              </a:ext>
            </a:extLst>
          </p:cNvPr>
          <p:cNvSpPr/>
          <p:nvPr/>
        </p:nvSpPr>
        <p:spPr>
          <a:xfrm>
            <a:off x="4181152" y="4692974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015F8BD-A5F8-5275-7182-C1D570F8A72E}"/>
              </a:ext>
            </a:extLst>
          </p:cNvPr>
          <p:cNvSpPr/>
          <p:nvPr/>
        </p:nvSpPr>
        <p:spPr>
          <a:xfrm>
            <a:off x="2583869" y="193478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1B7F587-73D7-AFB5-1588-06D255D266B9}"/>
              </a:ext>
            </a:extLst>
          </p:cNvPr>
          <p:cNvSpPr/>
          <p:nvPr/>
        </p:nvSpPr>
        <p:spPr>
          <a:xfrm>
            <a:off x="2534071" y="804231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0FD0614-0E77-73BB-F7BE-324E9D39388A}"/>
              </a:ext>
            </a:extLst>
          </p:cNvPr>
          <p:cNvSpPr/>
          <p:nvPr/>
        </p:nvSpPr>
        <p:spPr>
          <a:xfrm>
            <a:off x="3858281" y="253608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6F7679B-72B3-31FD-FE66-E020BED2F5AD}"/>
              </a:ext>
            </a:extLst>
          </p:cNvPr>
          <p:cNvSpPr/>
          <p:nvPr/>
        </p:nvSpPr>
        <p:spPr>
          <a:xfrm>
            <a:off x="2913350" y="142373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042F3A-CC9C-CF17-2F78-D2C1FA4F5C6E}"/>
              </a:ext>
            </a:extLst>
          </p:cNvPr>
          <p:cNvSpPr/>
          <p:nvPr/>
        </p:nvSpPr>
        <p:spPr>
          <a:xfrm>
            <a:off x="4515067" y="558300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71988FD-3F39-CF7E-760F-05AE244CCA77}"/>
              </a:ext>
            </a:extLst>
          </p:cNvPr>
          <p:cNvSpPr/>
          <p:nvPr/>
        </p:nvSpPr>
        <p:spPr>
          <a:xfrm>
            <a:off x="2655427" y="474631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45D415F-D98F-A668-5F4D-3911AD8ACBD8}"/>
              </a:ext>
            </a:extLst>
          </p:cNvPr>
          <p:cNvSpPr/>
          <p:nvPr/>
        </p:nvSpPr>
        <p:spPr>
          <a:xfrm>
            <a:off x="2169219" y="2311637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1D95E10-120E-2871-D461-9074044F0095}"/>
              </a:ext>
            </a:extLst>
          </p:cNvPr>
          <p:cNvSpPr/>
          <p:nvPr/>
        </p:nvSpPr>
        <p:spPr>
          <a:xfrm>
            <a:off x="3370080" y="88212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51EF9A3-4430-468E-83B4-98DF25B23F01}"/>
              </a:ext>
            </a:extLst>
          </p:cNvPr>
          <p:cNvSpPr/>
          <p:nvPr/>
        </p:nvSpPr>
        <p:spPr>
          <a:xfrm>
            <a:off x="2334932" y="4034316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62964E9-3A1D-8897-B121-AE3EE9183D6D}"/>
              </a:ext>
            </a:extLst>
          </p:cNvPr>
          <p:cNvSpPr/>
          <p:nvPr/>
        </p:nvSpPr>
        <p:spPr>
          <a:xfrm>
            <a:off x="4235319" y="2079603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2A324F8-58C7-EBD7-B60E-12FB76198849}"/>
              </a:ext>
            </a:extLst>
          </p:cNvPr>
          <p:cNvSpPr/>
          <p:nvPr/>
        </p:nvSpPr>
        <p:spPr>
          <a:xfrm>
            <a:off x="3966627" y="61409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D0DA638-2F85-14D0-80DC-53C5C4DEC98C}"/>
              </a:ext>
            </a:extLst>
          </p:cNvPr>
          <p:cNvSpPr/>
          <p:nvPr/>
        </p:nvSpPr>
        <p:spPr>
          <a:xfrm>
            <a:off x="2655427" y="325046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B9FF3EB-1F1B-CD16-9271-A7B2EA647029}"/>
              </a:ext>
            </a:extLst>
          </p:cNvPr>
          <p:cNvSpPr/>
          <p:nvPr/>
        </p:nvSpPr>
        <p:spPr>
          <a:xfrm>
            <a:off x="2996593" y="3669778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6E6591F-795A-5EF4-2178-EF3FCD40BF51}"/>
              </a:ext>
            </a:extLst>
          </p:cNvPr>
          <p:cNvSpPr/>
          <p:nvPr/>
        </p:nvSpPr>
        <p:spPr>
          <a:xfrm>
            <a:off x="4313211" y="410058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36D1189-0FC0-E3F4-AA0B-306FD4D98B63}"/>
              </a:ext>
            </a:extLst>
          </p:cNvPr>
          <p:cNvSpPr/>
          <p:nvPr/>
        </p:nvSpPr>
        <p:spPr>
          <a:xfrm>
            <a:off x="4285919" y="1087934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EFFBDEF-64EA-4A35-799A-F9AECE368899}"/>
              </a:ext>
            </a:extLst>
          </p:cNvPr>
          <p:cNvSpPr/>
          <p:nvPr/>
        </p:nvSpPr>
        <p:spPr>
          <a:xfrm>
            <a:off x="4259522" y="2826758"/>
            <a:ext cx="338569" cy="354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4362EF8-4406-B418-64F1-B6519446A5F1}"/>
              </a:ext>
            </a:extLst>
          </p:cNvPr>
          <p:cNvSpPr/>
          <p:nvPr/>
        </p:nvSpPr>
        <p:spPr>
          <a:xfrm>
            <a:off x="3657439" y="429013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A8BC402-207B-0ED1-9A6F-0A5439FEEC42}"/>
              </a:ext>
            </a:extLst>
          </p:cNvPr>
          <p:cNvSpPr/>
          <p:nvPr/>
        </p:nvSpPr>
        <p:spPr>
          <a:xfrm>
            <a:off x="3618647" y="4869895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466F25-8D9A-535D-2896-9661EFF860CD}"/>
              </a:ext>
            </a:extLst>
          </p:cNvPr>
          <p:cNvSpPr/>
          <p:nvPr/>
        </p:nvSpPr>
        <p:spPr>
          <a:xfrm>
            <a:off x="10465595" y="4079829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AB84B0-2880-C4AC-B4FB-FB3BD9308F19}"/>
              </a:ext>
            </a:extLst>
          </p:cNvPr>
          <p:cNvSpPr/>
          <p:nvPr/>
        </p:nvSpPr>
        <p:spPr>
          <a:xfrm>
            <a:off x="9397066" y="4785721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AA5D93-3147-C975-1F20-1390BD07401D}"/>
              </a:ext>
            </a:extLst>
          </p:cNvPr>
          <p:cNvSpPr/>
          <p:nvPr/>
        </p:nvSpPr>
        <p:spPr>
          <a:xfrm>
            <a:off x="10292007" y="4670878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57F958A-FA1B-94B0-0235-EE095B60992F}"/>
              </a:ext>
            </a:extLst>
          </p:cNvPr>
          <p:cNvSpPr/>
          <p:nvPr/>
        </p:nvSpPr>
        <p:spPr>
          <a:xfrm>
            <a:off x="9628044" y="4067907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7361C8-2626-ECFE-0A3D-B03824F0AB95}"/>
              </a:ext>
            </a:extLst>
          </p:cNvPr>
          <p:cNvSpPr/>
          <p:nvPr/>
        </p:nvSpPr>
        <p:spPr>
          <a:xfrm>
            <a:off x="10649168" y="3620632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590526B-26FB-B9ED-867A-A737F9EE9CE6}"/>
              </a:ext>
            </a:extLst>
          </p:cNvPr>
          <p:cNvSpPr/>
          <p:nvPr/>
        </p:nvSpPr>
        <p:spPr>
          <a:xfrm>
            <a:off x="8881941" y="4367774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66B8C3C-C972-824B-750D-5279685A1C41}"/>
              </a:ext>
            </a:extLst>
          </p:cNvPr>
          <p:cNvCxnSpPr>
            <a:cxnSpLocks/>
          </p:cNvCxnSpPr>
          <p:nvPr/>
        </p:nvCxnSpPr>
        <p:spPr>
          <a:xfrm>
            <a:off x="1090903" y="221204"/>
            <a:ext cx="1398" cy="6213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/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</m:t>
                      </m:r>
                      <m:r>
                        <a:rPr lang="en-IE" sz="4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E3FCB95-E3B6-C69E-702B-F81A1E28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9853" y="2738536"/>
                <a:ext cx="1506504" cy="830997"/>
              </a:xfrm>
              <a:prstGeom prst="rect">
                <a:avLst/>
              </a:prstGeom>
              <a:blipFill>
                <a:blip r:embed="rId2"/>
                <a:stretch>
                  <a:fillRect t="-230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/>
              <p:nvPr/>
            </p:nvSpPr>
            <p:spPr>
              <a:xfrm>
                <a:off x="1462755" y="89672"/>
                <a:ext cx="74555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EB81303-6CA2-1900-9972-A00800C0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55" y="89672"/>
                <a:ext cx="74555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7611F739-7D59-E25C-AF65-9F51130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22</a:t>
            </a:fld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A89A70A-9EBD-5C3E-793B-523E54363C62}"/>
              </a:ext>
            </a:extLst>
          </p:cNvPr>
          <p:cNvSpPr/>
          <p:nvPr/>
        </p:nvSpPr>
        <p:spPr>
          <a:xfrm>
            <a:off x="6630485" y="5984878"/>
            <a:ext cx="338569" cy="354513"/>
          </a:xfrm>
          <a:prstGeom prst="ellipse">
            <a:avLst/>
          </a:prstGeom>
          <a:solidFill>
            <a:srgbClr val="49E5B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3FE92193-7420-5819-14E2-2BECF6FE2E03}"/>
              </a:ext>
            </a:extLst>
          </p:cNvPr>
          <p:cNvSpPr/>
          <p:nvPr/>
        </p:nvSpPr>
        <p:spPr>
          <a:xfrm flipV="1">
            <a:off x="9445332" y="4571581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ED11A38B-F592-EEA3-97EC-768C4B591D91}"/>
              </a:ext>
            </a:extLst>
          </p:cNvPr>
          <p:cNvSpPr/>
          <p:nvPr/>
        </p:nvSpPr>
        <p:spPr>
          <a:xfrm flipV="1">
            <a:off x="7647597" y="3531379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FC60DB5-9CB8-82AB-CB36-BAA67065075E}"/>
              </a:ext>
            </a:extLst>
          </p:cNvPr>
          <p:cNvSpPr/>
          <p:nvPr/>
        </p:nvSpPr>
        <p:spPr>
          <a:xfrm flipV="1">
            <a:off x="4770372" y="4699860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CF313A9F-C586-DE7B-13FE-271585D0657C}"/>
              </a:ext>
            </a:extLst>
          </p:cNvPr>
          <p:cNvSpPr/>
          <p:nvPr/>
        </p:nvSpPr>
        <p:spPr>
          <a:xfrm flipV="1">
            <a:off x="5375017" y="181945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0973D0FC-3DD1-A879-A9B1-2CAF784383F1}"/>
              </a:ext>
            </a:extLst>
          </p:cNvPr>
          <p:cNvSpPr/>
          <p:nvPr/>
        </p:nvSpPr>
        <p:spPr>
          <a:xfrm flipV="1">
            <a:off x="6245790" y="1454953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1E9E9A3B-E6B2-55E8-FF9F-0866B1E4F47C}"/>
              </a:ext>
            </a:extLst>
          </p:cNvPr>
          <p:cNvSpPr/>
          <p:nvPr/>
        </p:nvSpPr>
        <p:spPr>
          <a:xfrm flipV="1">
            <a:off x="9807174" y="2221666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E0266F2A-7817-2144-90A3-1CD4B1229148}"/>
              </a:ext>
            </a:extLst>
          </p:cNvPr>
          <p:cNvSpPr/>
          <p:nvPr/>
        </p:nvSpPr>
        <p:spPr>
          <a:xfrm flipV="1">
            <a:off x="3046763" y="3463966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0A3EC30C-B5B1-5734-D349-2B8BF744117B}"/>
              </a:ext>
            </a:extLst>
          </p:cNvPr>
          <p:cNvSpPr/>
          <p:nvPr/>
        </p:nvSpPr>
        <p:spPr>
          <a:xfrm flipV="1">
            <a:off x="2529837" y="266061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BC5F807-B78F-FB67-4025-20C494F3BAA1}"/>
              </a:ext>
            </a:extLst>
          </p:cNvPr>
          <p:cNvSpPr/>
          <p:nvPr/>
        </p:nvSpPr>
        <p:spPr>
          <a:xfrm flipV="1">
            <a:off x="6850957" y="2039129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E5425812-C49A-864D-2354-24D58B04B33C}"/>
              </a:ext>
            </a:extLst>
          </p:cNvPr>
          <p:cNvSpPr/>
          <p:nvPr/>
        </p:nvSpPr>
        <p:spPr>
          <a:xfrm flipV="1">
            <a:off x="5328526" y="52244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Down 139">
            <a:extLst>
              <a:ext uri="{FF2B5EF4-FFF2-40B4-BE49-F238E27FC236}">
                <a16:creationId xmlns:a16="http://schemas.microsoft.com/office/drawing/2014/main" id="{57F27372-3C9F-DB83-8C84-667D3C7BB765}"/>
              </a:ext>
            </a:extLst>
          </p:cNvPr>
          <p:cNvSpPr/>
          <p:nvPr/>
        </p:nvSpPr>
        <p:spPr>
          <a:xfrm flipV="1">
            <a:off x="4771914" y="1371239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12257BCF-633D-8FD3-EBAA-604BA87FC828}"/>
              </a:ext>
            </a:extLst>
          </p:cNvPr>
          <p:cNvSpPr/>
          <p:nvPr/>
        </p:nvSpPr>
        <p:spPr>
          <a:xfrm flipV="1">
            <a:off x="5128834" y="3632101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D77EDDD7-B5DF-09D1-1117-488E2B40D72D}"/>
              </a:ext>
            </a:extLst>
          </p:cNvPr>
          <p:cNvSpPr/>
          <p:nvPr/>
        </p:nvSpPr>
        <p:spPr>
          <a:xfrm flipV="1">
            <a:off x="6283839" y="4302866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4A5D4D7C-F534-E18E-87B8-7CED6451C423}"/>
              </a:ext>
            </a:extLst>
          </p:cNvPr>
          <p:cNvSpPr/>
          <p:nvPr/>
        </p:nvSpPr>
        <p:spPr>
          <a:xfrm flipV="1">
            <a:off x="3708799" y="409816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Arrow: Down 143">
            <a:extLst>
              <a:ext uri="{FF2B5EF4-FFF2-40B4-BE49-F238E27FC236}">
                <a16:creationId xmlns:a16="http://schemas.microsoft.com/office/drawing/2014/main" id="{57973B62-F68C-9C67-7C44-32D5B042E889}"/>
              </a:ext>
            </a:extLst>
          </p:cNvPr>
          <p:cNvSpPr/>
          <p:nvPr/>
        </p:nvSpPr>
        <p:spPr>
          <a:xfrm flipV="1">
            <a:off x="2393587" y="3820821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8EF1C998-EB41-89A6-F1BB-41B5E81B4D90}"/>
              </a:ext>
            </a:extLst>
          </p:cNvPr>
          <p:cNvSpPr/>
          <p:nvPr/>
        </p:nvSpPr>
        <p:spPr>
          <a:xfrm flipV="1">
            <a:off x="8445526" y="2294549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F195D798-F573-2B5F-99BF-AB308D336D3C}"/>
              </a:ext>
            </a:extLst>
          </p:cNvPr>
          <p:cNvSpPr/>
          <p:nvPr/>
        </p:nvSpPr>
        <p:spPr>
          <a:xfrm flipV="1">
            <a:off x="7763304" y="5035067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Down 146">
            <a:extLst>
              <a:ext uri="{FF2B5EF4-FFF2-40B4-BE49-F238E27FC236}">
                <a16:creationId xmlns:a16="http://schemas.microsoft.com/office/drawing/2014/main" id="{47CC5BE5-5493-834E-0B07-1DD75AAB536F}"/>
              </a:ext>
            </a:extLst>
          </p:cNvPr>
          <p:cNvSpPr/>
          <p:nvPr/>
        </p:nvSpPr>
        <p:spPr>
          <a:xfrm flipV="1">
            <a:off x="2967793" y="1209495"/>
            <a:ext cx="231417" cy="402215"/>
          </a:xfrm>
          <a:prstGeom prst="downArrow">
            <a:avLst/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35694E93-253C-4B57-B1D7-6DDEEB9E28E0}"/>
              </a:ext>
            </a:extLst>
          </p:cNvPr>
          <p:cNvSpPr/>
          <p:nvPr/>
        </p:nvSpPr>
        <p:spPr>
          <a:xfrm flipV="1">
            <a:off x="4313211" y="2625650"/>
            <a:ext cx="231417" cy="402215"/>
          </a:xfrm>
          <a:prstGeom prst="down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3048197-431A-5E14-A3BF-89CD49882FE4}"/>
              </a:ext>
            </a:extLst>
          </p:cNvPr>
          <p:cNvSpPr/>
          <p:nvPr/>
        </p:nvSpPr>
        <p:spPr>
          <a:xfrm>
            <a:off x="9687998" y="3354853"/>
            <a:ext cx="338569" cy="3545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Arrow: Down 149">
            <a:extLst>
              <a:ext uri="{FF2B5EF4-FFF2-40B4-BE49-F238E27FC236}">
                <a16:creationId xmlns:a16="http://schemas.microsoft.com/office/drawing/2014/main" id="{B5DE7F17-4C68-35A0-2868-26DF736282C6}"/>
              </a:ext>
            </a:extLst>
          </p:cNvPr>
          <p:cNvSpPr/>
          <p:nvPr/>
        </p:nvSpPr>
        <p:spPr>
          <a:xfrm flipV="1">
            <a:off x="9737244" y="3148488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F01DFEF-85E4-6092-8C0D-3D97F3D72124}"/>
              </a:ext>
            </a:extLst>
          </p:cNvPr>
          <p:cNvSpPr/>
          <p:nvPr/>
        </p:nvSpPr>
        <p:spPr>
          <a:xfrm>
            <a:off x="10158596" y="5413432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39347FDA-344A-4364-2A2E-0DDA6E012D8E}"/>
              </a:ext>
            </a:extLst>
          </p:cNvPr>
          <p:cNvSpPr/>
          <p:nvPr/>
        </p:nvSpPr>
        <p:spPr>
          <a:xfrm flipV="1">
            <a:off x="10212171" y="5200254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FC8650-A029-AE5F-6A3A-15050D186CBE}"/>
              </a:ext>
            </a:extLst>
          </p:cNvPr>
          <p:cNvSpPr/>
          <p:nvPr/>
        </p:nvSpPr>
        <p:spPr>
          <a:xfrm>
            <a:off x="2974151" y="5249136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C5B79A74-4807-245E-29B1-B700F3EC2FF4}"/>
              </a:ext>
            </a:extLst>
          </p:cNvPr>
          <p:cNvSpPr/>
          <p:nvPr/>
        </p:nvSpPr>
        <p:spPr>
          <a:xfrm flipV="1">
            <a:off x="3027726" y="5035958"/>
            <a:ext cx="231417" cy="4022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E920C78-0738-CEE2-F55E-E2D2B0C39343}"/>
              </a:ext>
            </a:extLst>
          </p:cNvPr>
          <p:cNvSpPr/>
          <p:nvPr/>
        </p:nvSpPr>
        <p:spPr>
          <a:xfrm>
            <a:off x="3589925" y="5545930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36F505E4-1579-5A70-3327-D06C95F1D362}"/>
              </a:ext>
            </a:extLst>
          </p:cNvPr>
          <p:cNvSpPr/>
          <p:nvPr/>
        </p:nvSpPr>
        <p:spPr>
          <a:xfrm flipV="1">
            <a:off x="3643500" y="5332752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1CBADD-AE2C-56CA-D3A7-E0D98E21D131}"/>
              </a:ext>
            </a:extLst>
          </p:cNvPr>
          <p:cNvSpPr/>
          <p:nvPr/>
        </p:nvSpPr>
        <p:spPr>
          <a:xfrm>
            <a:off x="6423391" y="5296873"/>
            <a:ext cx="338569" cy="3545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Down 157">
            <a:extLst>
              <a:ext uri="{FF2B5EF4-FFF2-40B4-BE49-F238E27FC236}">
                <a16:creationId xmlns:a16="http://schemas.microsoft.com/office/drawing/2014/main" id="{AF53B91D-53CE-046D-51FB-F73AB02B6082}"/>
              </a:ext>
            </a:extLst>
          </p:cNvPr>
          <p:cNvSpPr/>
          <p:nvPr/>
        </p:nvSpPr>
        <p:spPr>
          <a:xfrm flipV="1">
            <a:off x="6476966" y="5083695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43D1BB1-B624-6933-CA71-954AE3B128F9}"/>
              </a:ext>
            </a:extLst>
          </p:cNvPr>
          <p:cNvSpPr/>
          <p:nvPr/>
        </p:nvSpPr>
        <p:spPr>
          <a:xfrm flipV="1">
            <a:off x="6684060" y="5783770"/>
            <a:ext cx="231417" cy="402215"/>
          </a:xfrm>
          <a:prstGeom prst="downArrow">
            <a:avLst/>
          </a:prstGeom>
          <a:solidFill>
            <a:srgbClr val="F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DC4A1D10-B298-081B-3E57-C1B2D6773F96}"/>
              </a:ext>
            </a:extLst>
          </p:cNvPr>
          <p:cNvSpPr/>
          <p:nvPr/>
        </p:nvSpPr>
        <p:spPr>
          <a:xfrm>
            <a:off x="533681" y="5111009"/>
            <a:ext cx="435236" cy="1074975"/>
          </a:xfrm>
          <a:prstGeom prst="leftBrace">
            <a:avLst>
              <a:gd name="adj1" fmla="val 49914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/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Polynomial</m:t>
                      </m:r>
                      <m:r>
                        <a:rPr lang="en-IE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CB76ACC-FE7C-12E6-DF3D-01D679B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17679" y="5383370"/>
                <a:ext cx="18768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9E1C887-B7E9-4047-CCCE-520DD10B0B3E}"/>
              </a:ext>
            </a:extLst>
          </p:cNvPr>
          <p:cNvSpPr/>
          <p:nvPr/>
        </p:nvSpPr>
        <p:spPr>
          <a:xfrm>
            <a:off x="5991335" y="5645443"/>
            <a:ext cx="338569" cy="354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83180BE3-EB7F-ADD9-F8EB-10140728BE5C}"/>
              </a:ext>
            </a:extLst>
          </p:cNvPr>
          <p:cNvSpPr/>
          <p:nvPr/>
        </p:nvSpPr>
        <p:spPr>
          <a:xfrm rot="19446395">
            <a:off x="5307911" y="6078698"/>
            <a:ext cx="718031" cy="27223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609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CBA63-7E1F-858C-714D-3BAC6DC197A4}"/>
              </a:ext>
            </a:extLst>
          </p:cNvPr>
          <p:cNvSpPr txBox="1"/>
          <p:nvPr/>
        </p:nvSpPr>
        <p:spPr>
          <a:xfrm>
            <a:off x="114299" y="67280"/>
            <a:ext cx="10699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600" b="1" dirty="0"/>
              <a:t>Computational complexity of Minimum Free Energy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/>
              <p:nvPr/>
            </p:nvSpPr>
            <p:spPr>
              <a:xfrm>
                <a:off x="10431381" y="4902738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381" y="4902738"/>
                <a:ext cx="1395510" cy="27699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BA70A-65F8-FFFC-E640-B960E64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23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585288"/>
                  </p:ext>
                </p:extLst>
              </p:nvPr>
            </p:nvGraphicFramePr>
            <p:xfrm>
              <a:off x="311942" y="2179111"/>
              <a:ext cx="11568114" cy="2599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Multiple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d>
                                  <m:dPr>
                                    <m:ctrlPr>
                                      <a:rPr lang="en-IE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  <m:sup>
                                        <m:r>
                                          <a:rPr lang="en-IE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E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  <m:r>
                                          <a:rPr lang="en-IE" sz="24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E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IE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𝑁𝑃</m:t>
                                </m:r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Complete</m:t>
                                </m:r>
                              </m:oMath>
                            </m:oMathPara>
                          </a14:m>
                          <a:endParaRPr lang="en-IE" sz="24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585288"/>
                  </p:ext>
                </p:extLst>
              </p:nvPr>
            </p:nvGraphicFramePr>
            <p:xfrm>
              <a:off x="311942" y="2179111"/>
              <a:ext cx="11568114" cy="2599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106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897053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7183" t="-109302" r="-626" b="-3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" t="-211765" r="-51072" b="-20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7183" t="-211765" r="-626" b="-20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" t="-308140" r="-51072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7183" t="-308140" r="-626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7183" t="-412941" r="-62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017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085BB5B4-8BFB-C3E7-CDFD-1794CC15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5" y="770876"/>
            <a:ext cx="8075989" cy="5383991"/>
          </a:xfrm>
          <a:prstGeom prst="rect">
            <a:avLst/>
          </a:prstGeom>
        </p:spPr>
      </p:pic>
      <p:sp>
        <p:nvSpPr>
          <p:cNvPr id="9" name="dna.hamilton.ie">
            <a:extLst>
              <a:ext uri="{FF2B5EF4-FFF2-40B4-BE49-F238E27FC236}">
                <a16:creationId xmlns:a16="http://schemas.microsoft.com/office/drawing/2014/main" id="{8B699210-0FC1-9890-C8F8-74D904F5C169}"/>
              </a:ext>
            </a:extLst>
          </p:cNvPr>
          <p:cNvSpPr txBox="1"/>
          <p:nvPr/>
        </p:nvSpPr>
        <p:spPr>
          <a:xfrm>
            <a:off x="8730312" y="2018662"/>
            <a:ext cx="31315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632FB"/>
                </a:solidFill>
                <a:hlinkClick r:id="" action="ppaction://noaction"/>
              </a:defRPr>
            </a:lvl1pPr>
          </a:lstStyle>
          <a:p>
            <a:pPr algn="ctr">
              <a:defRPr u="none"/>
            </a:pPr>
            <a:r>
              <a:rPr lang="en-IE" sz="2400" dirty="0">
                <a:hlinkClick r:id="rId3"/>
              </a:rPr>
              <a:t>dna.hamilton.ie/</a:t>
            </a:r>
            <a:r>
              <a:rPr lang="en-IE" sz="2400" dirty="0" err="1">
                <a:hlinkClick r:id="rId3"/>
              </a:rPr>
              <a:t>shalaby</a:t>
            </a:r>
            <a:endParaRPr lang="en-IE" sz="2400" dirty="0">
              <a:hlinkClick r:id="rId3"/>
            </a:endParaRPr>
          </a:p>
        </p:txBody>
      </p:sp>
      <p:pic>
        <p:nvPicPr>
          <p:cNvPr id="11" name="Maynooth-University-English-logo-colour.jpg" descr="Maynooth-University-English-logo-colour.jpg">
            <a:extLst>
              <a:ext uri="{FF2B5EF4-FFF2-40B4-BE49-F238E27FC236}">
                <a16:creationId xmlns:a16="http://schemas.microsoft.com/office/drawing/2014/main" id="{B63C49E7-4739-3D2A-FFA3-96BC40BA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315" y="1137878"/>
            <a:ext cx="1882352" cy="79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Ham1.png" descr="Ham1.png">
            <a:extLst>
              <a:ext uri="{FF2B5EF4-FFF2-40B4-BE49-F238E27FC236}">
                <a16:creationId xmlns:a16="http://schemas.microsoft.com/office/drawing/2014/main" id="{2848454B-EC27-C0EB-3B17-B2FB84CCA9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31" t="9944" r="15047" b="4195"/>
          <a:stretch>
            <a:fillRect/>
          </a:stretch>
        </p:blipFill>
        <p:spPr>
          <a:xfrm>
            <a:off x="9411100" y="79838"/>
            <a:ext cx="1769984" cy="860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FI_Logo-620x350.jpg" descr="SFI_Logo-620x350.jpg">
            <a:extLst>
              <a:ext uri="{FF2B5EF4-FFF2-40B4-BE49-F238E27FC236}">
                <a16:creationId xmlns:a16="http://schemas.microsoft.com/office/drawing/2014/main" id="{63CAAB78-CFA1-5300-3E4D-BC06AA77F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817" y="3393316"/>
            <a:ext cx="1491348" cy="841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png" descr="image.png">
            <a:extLst>
              <a:ext uri="{FF2B5EF4-FFF2-40B4-BE49-F238E27FC236}">
                <a16:creationId xmlns:a16="http://schemas.microsoft.com/office/drawing/2014/main" id="{A35E2DDC-03BB-648A-21C7-8E3D27B765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494" r="26998" b="18243"/>
          <a:stretch>
            <a:fillRect/>
          </a:stretch>
        </p:blipFill>
        <p:spPr>
          <a:xfrm>
            <a:off x="9568817" y="4257000"/>
            <a:ext cx="1491348" cy="139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EIC-logo-FundedBy-CMYK_EN.png" descr="EIC-logo-FundedBy-CMYK_EN.png">
            <a:extLst>
              <a:ext uri="{FF2B5EF4-FFF2-40B4-BE49-F238E27FC236}">
                <a16:creationId xmlns:a16="http://schemas.microsoft.com/office/drawing/2014/main" id="{ED184C6F-617A-939C-33E1-4F0F2FA15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487" y="5975897"/>
            <a:ext cx="3977806" cy="529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We're hiring!">
            <a:extLst>
              <a:ext uri="{FF2B5EF4-FFF2-40B4-BE49-F238E27FC236}">
                <a16:creationId xmlns:a16="http://schemas.microsoft.com/office/drawing/2014/main" id="{42CE06B1-8DF5-1511-5B8D-464DD7BE56EB}"/>
              </a:ext>
            </a:extLst>
          </p:cNvPr>
          <p:cNvSpPr txBox="1"/>
          <p:nvPr/>
        </p:nvSpPr>
        <p:spPr>
          <a:xfrm>
            <a:off x="8983728" y="2579075"/>
            <a:ext cx="2645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 algn="ctr"/>
            <a:r>
              <a:rPr sz="3200" dirty="0"/>
              <a:t>We're hiring!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999E2-9139-95A8-5C28-E4D585B834EC}"/>
              </a:ext>
            </a:extLst>
          </p:cNvPr>
          <p:cNvSpPr txBox="1"/>
          <p:nvPr/>
        </p:nvSpPr>
        <p:spPr>
          <a:xfrm>
            <a:off x="3565564" y="0"/>
            <a:ext cx="1690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000" b="1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99716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4F53-4EBD-2670-0375-1B3F2A46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D4D88-5F6D-A6A8-E320-8BCE796B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3657600"/>
            <a:ext cx="10426700" cy="2925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05F91-2673-C838-152B-D9B0519D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266700"/>
            <a:ext cx="10426700" cy="32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4011F-078B-53AE-9343-89DDABA2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3A959A17-01DA-6151-4C04-4153BB70058E}"/>
              </a:ext>
            </a:extLst>
          </p:cNvPr>
          <p:cNvSpPr/>
          <p:nvPr/>
        </p:nvSpPr>
        <p:spPr>
          <a:xfrm>
            <a:off x="104001" y="1981200"/>
            <a:ext cx="11973699" cy="388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C3219-D2FC-C6B6-5C83-7954C9D66C66}"/>
              </a:ext>
            </a:extLst>
          </p:cNvPr>
          <p:cNvSpPr txBox="1"/>
          <p:nvPr/>
        </p:nvSpPr>
        <p:spPr>
          <a:xfrm>
            <a:off x="65901" y="0"/>
            <a:ext cx="3271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Secondary structure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3DDB14-3B1F-9695-7705-6E14CA07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986" y="6455702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4</a:t>
            </a:fld>
            <a:endParaRPr lang="en-IE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D5DFE6-1265-6E5C-C4E5-B1F0566186E1}"/>
              </a:ext>
            </a:extLst>
          </p:cNvPr>
          <p:cNvGrpSpPr/>
          <p:nvPr/>
        </p:nvGrpSpPr>
        <p:grpSpPr>
          <a:xfrm>
            <a:off x="3949618" y="860787"/>
            <a:ext cx="4292764" cy="641033"/>
            <a:chOff x="3814916" y="928164"/>
            <a:chExt cx="4292764" cy="64103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A7A1106-D5A8-C2C5-A7AD-B882E7B9B714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16" y="1071716"/>
              <a:ext cx="4292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710D03-6F5E-89B6-82F2-9DCCDD11EFF3}"/>
                </a:ext>
              </a:extLst>
            </p:cNvPr>
            <p:cNvCxnSpPr/>
            <p:nvPr/>
          </p:nvCxnSpPr>
          <p:spPr>
            <a:xfrm>
              <a:off x="400613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C00D73A-FB2B-72E6-7FF1-8C6838912C06}"/>
                </a:ext>
              </a:extLst>
            </p:cNvPr>
            <p:cNvCxnSpPr/>
            <p:nvPr/>
          </p:nvCxnSpPr>
          <p:spPr>
            <a:xfrm>
              <a:off x="453318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FE7978-0E38-EFB9-D510-4F70344F7806}"/>
                </a:ext>
              </a:extLst>
            </p:cNvPr>
            <p:cNvCxnSpPr/>
            <p:nvPr/>
          </p:nvCxnSpPr>
          <p:spPr>
            <a:xfrm>
              <a:off x="508309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6C6789-84AD-ECA9-2056-789353F0B567}"/>
                </a:ext>
              </a:extLst>
            </p:cNvPr>
            <p:cNvCxnSpPr/>
            <p:nvPr/>
          </p:nvCxnSpPr>
          <p:spPr>
            <a:xfrm>
              <a:off x="561014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82A2C1-D021-1C20-5095-DC55FE9A12A3}"/>
                </a:ext>
              </a:extLst>
            </p:cNvPr>
            <p:cNvCxnSpPr/>
            <p:nvPr/>
          </p:nvCxnSpPr>
          <p:spPr>
            <a:xfrm>
              <a:off x="614481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8EC1A7-9998-A058-2FB8-F0F4C0D198B0}"/>
                </a:ext>
              </a:extLst>
            </p:cNvPr>
            <p:cNvCxnSpPr/>
            <p:nvPr/>
          </p:nvCxnSpPr>
          <p:spPr>
            <a:xfrm>
              <a:off x="667186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6606DF-1796-2DD1-6B57-1EE3C74ADD0B}"/>
                </a:ext>
              </a:extLst>
            </p:cNvPr>
            <p:cNvCxnSpPr/>
            <p:nvPr/>
          </p:nvCxnSpPr>
          <p:spPr>
            <a:xfrm>
              <a:off x="722177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3BCEA2-0984-7401-0282-8329E547B446}"/>
                </a:ext>
              </a:extLst>
            </p:cNvPr>
            <p:cNvCxnSpPr/>
            <p:nvPr/>
          </p:nvCxnSpPr>
          <p:spPr>
            <a:xfrm>
              <a:off x="774882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9BB474-F77C-A9A8-5C08-F7713C19BE0E}"/>
                </a:ext>
              </a:extLst>
            </p:cNvPr>
            <p:cNvSpPr txBox="1"/>
            <p:nvPr/>
          </p:nvSpPr>
          <p:spPr>
            <a:xfrm>
              <a:off x="3847275" y="11998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00026F-8702-F33F-420A-4DF5CB7480B8}"/>
                </a:ext>
              </a:extLst>
            </p:cNvPr>
            <p:cNvSpPr txBox="1"/>
            <p:nvPr/>
          </p:nvSpPr>
          <p:spPr>
            <a:xfrm>
              <a:off x="4385755" y="11893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CBE06E-484A-29F1-92FC-DE97FF353132}"/>
                </a:ext>
              </a:extLst>
            </p:cNvPr>
            <p:cNvSpPr txBox="1"/>
            <p:nvPr/>
          </p:nvSpPr>
          <p:spPr>
            <a:xfrm>
              <a:off x="4912805" y="118492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1A27293-B411-A95B-2C85-352F03E25160}"/>
                </a:ext>
              </a:extLst>
            </p:cNvPr>
            <p:cNvSpPr txBox="1"/>
            <p:nvPr/>
          </p:nvSpPr>
          <p:spPr>
            <a:xfrm>
              <a:off x="5451285" y="117443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B0BE59-742D-1F45-97F9-405380A14ABD}"/>
                </a:ext>
              </a:extLst>
            </p:cNvPr>
            <p:cNvSpPr txBox="1"/>
            <p:nvPr/>
          </p:nvSpPr>
          <p:spPr>
            <a:xfrm>
              <a:off x="5985955" y="11792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A0A0DE-A156-63A7-F920-685458595EE8}"/>
                </a:ext>
              </a:extLst>
            </p:cNvPr>
            <p:cNvSpPr txBox="1"/>
            <p:nvPr/>
          </p:nvSpPr>
          <p:spPr>
            <a:xfrm>
              <a:off x="6524435" y="11687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C8F493-DD3E-220A-811A-94D316B3CC8A}"/>
                </a:ext>
              </a:extLst>
            </p:cNvPr>
            <p:cNvSpPr txBox="1"/>
            <p:nvPr/>
          </p:nvSpPr>
          <p:spPr>
            <a:xfrm>
              <a:off x="7051485" y="116433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2C77EB-7D80-0EC0-1A6C-04ED759F8FAC}"/>
                </a:ext>
              </a:extLst>
            </p:cNvPr>
            <p:cNvSpPr txBox="1"/>
            <p:nvPr/>
          </p:nvSpPr>
          <p:spPr>
            <a:xfrm>
              <a:off x="7589965" y="11538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91C8D8-F7CB-B985-A77C-ABB7376E7D72}"/>
              </a:ext>
            </a:extLst>
          </p:cNvPr>
          <p:cNvGrpSpPr/>
          <p:nvPr/>
        </p:nvGrpSpPr>
        <p:grpSpPr>
          <a:xfrm>
            <a:off x="215779" y="2757239"/>
            <a:ext cx="3271025" cy="596764"/>
            <a:chOff x="3814916" y="928164"/>
            <a:chExt cx="4292764" cy="64103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7862C50-12B7-9197-7D7B-7664B731D0EC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16" y="1071716"/>
              <a:ext cx="4292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E36EC2-B9E6-3167-0CA2-9F647EC3CE42}"/>
                </a:ext>
              </a:extLst>
            </p:cNvPr>
            <p:cNvCxnSpPr/>
            <p:nvPr/>
          </p:nvCxnSpPr>
          <p:spPr>
            <a:xfrm>
              <a:off x="400613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012990-3ACB-6820-66C3-2114F55B2EE2}"/>
                </a:ext>
              </a:extLst>
            </p:cNvPr>
            <p:cNvCxnSpPr/>
            <p:nvPr/>
          </p:nvCxnSpPr>
          <p:spPr>
            <a:xfrm>
              <a:off x="453318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A422F5-014E-7194-7E01-CE810E71512B}"/>
                </a:ext>
              </a:extLst>
            </p:cNvPr>
            <p:cNvCxnSpPr/>
            <p:nvPr/>
          </p:nvCxnSpPr>
          <p:spPr>
            <a:xfrm>
              <a:off x="508309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456B1B-D155-FCBB-DC4C-500B557FDCE3}"/>
                </a:ext>
              </a:extLst>
            </p:cNvPr>
            <p:cNvCxnSpPr/>
            <p:nvPr/>
          </p:nvCxnSpPr>
          <p:spPr>
            <a:xfrm>
              <a:off x="561014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88CAF6-4804-CA15-04F3-DC5D7E4E1C43}"/>
                </a:ext>
              </a:extLst>
            </p:cNvPr>
            <p:cNvCxnSpPr/>
            <p:nvPr/>
          </p:nvCxnSpPr>
          <p:spPr>
            <a:xfrm>
              <a:off x="614481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DADC93-6DDD-B869-FCAA-47B3F797AD82}"/>
                </a:ext>
              </a:extLst>
            </p:cNvPr>
            <p:cNvCxnSpPr/>
            <p:nvPr/>
          </p:nvCxnSpPr>
          <p:spPr>
            <a:xfrm>
              <a:off x="667186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C41789B-672B-CFD2-2DA2-5D9472FA20DD}"/>
                </a:ext>
              </a:extLst>
            </p:cNvPr>
            <p:cNvCxnSpPr/>
            <p:nvPr/>
          </p:nvCxnSpPr>
          <p:spPr>
            <a:xfrm>
              <a:off x="722177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01EA6F-477E-A9A9-29F5-1545B69FD144}"/>
                </a:ext>
              </a:extLst>
            </p:cNvPr>
            <p:cNvCxnSpPr/>
            <p:nvPr/>
          </p:nvCxnSpPr>
          <p:spPr>
            <a:xfrm>
              <a:off x="774882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AE1FC2-BBD6-44B4-A69D-7DB9BD8C9613}"/>
                </a:ext>
              </a:extLst>
            </p:cNvPr>
            <p:cNvSpPr txBox="1"/>
            <p:nvPr/>
          </p:nvSpPr>
          <p:spPr>
            <a:xfrm>
              <a:off x="3847275" y="11998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B14BBC-57F7-2BC8-DA92-48A48D54C051}"/>
                </a:ext>
              </a:extLst>
            </p:cNvPr>
            <p:cNvSpPr txBox="1"/>
            <p:nvPr/>
          </p:nvSpPr>
          <p:spPr>
            <a:xfrm>
              <a:off x="4385755" y="11893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21B2EE-754D-C7E2-0C87-FED619B76D71}"/>
                </a:ext>
              </a:extLst>
            </p:cNvPr>
            <p:cNvSpPr txBox="1"/>
            <p:nvPr/>
          </p:nvSpPr>
          <p:spPr>
            <a:xfrm>
              <a:off x="4912805" y="118492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E93960-CF58-2E01-84CC-58B450810066}"/>
                </a:ext>
              </a:extLst>
            </p:cNvPr>
            <p:cNvSpPr txBox="1"/>
            <p:nvPr/>
          </p:nvSpPr>
          <p:spPr>
            <a:xfrm>
              <a:off x="5451285" y="117443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46EC935-9FB0-7B4A-8B4B-DBC6D905B962}"/>
                </a:ext>
              </a:extLst>
            </p:cNvPr>
            <p:cNvSpPr txBox="1"/>
            <p:nvPr/>
          </p:nvSpPr>
          <p:spPr>
            <a:xfrm>
              <a:off x="5985955" y="11792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2E75F72-7510-B7AD-B8DE-353A12831E5D}"/>
                </a:ext>
              </a:extLst>
            </p:cNvPr>
            <p:cNvSpPr txBox="1"/>
            <p:nvPr/>
          </p:nvSpPr>
          <p:spPr>
            <a:xfrm>
              <a:off x="6524435" y="11687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B66A3AF-A055-87EF-D4D1-4327987F1BEE}"/>
                </a:ext>
              </a:extLst>
            </p:cNvPr>
            <p:cNvSpPr txBox="1"/>
            <p:nvPr/>
          </p:nvSpPr>
          <p:spPr>
            <a:xfrm>
              <a:off x="7051485" y="116433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E0CD16-9FAE-6BD5-4E58-37AD79C652A5}"/>
                </a:ext>
              </a:extLst>
            </p:cNvPr>
            <p:cNvSpPr txBox="1"/>
            <p:nvPr/>
          </p:nvSpPr>
          <p:spPr>
            <a:xfrm>
              <a:off x="7589965" y="11538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79F8985-2790-96A0-F879-E362DA6BFCA8}"/>
              </a:ext>
            </a:extLst>
          </p:cNvPr>
          <p:cNvGrpSpPr/>
          <p:nvPr/>
        </p:nvGrpSpPr>
        <p:grpSpPr>
          <a:xfrm>
            <a:off x="4287888" y="2757239"/>
            <a:ext cx="3271025" cy="596764"/>
            <a:chOff x="3814916" y="928164"/>
            <a:chExt cx="4292764" cy="64103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6169F86-4C1B-13AF-7703-242E64250CEF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16" y="1071716"/>
              <a:ext cx="4292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D6065A0-40CD-1908-208C-996F377F77B7}"/>
                </a:ext>
              </a:extLst>
            </p:cNvPr>
            <p:cNvCxnSpPr/>
            <p:nvPr/>
          </p:nvCxnSpPr>
          <p:spPr>
            <a:xfrm>
              <a:off x="400613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A2DC0CC-A291-FF1C-9FAE-2178D94767E1}"/>
                </a:ext>
              </a:extLst>
            </p:cNvPr>
            <p:cNvCxnSpPr/>
            <p:nvPr/>
          </p:nvCxnSpPr>
          <p:spPr>
            <a:xfrm>
              <a:off x="453318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39FFF7-8AA6-92ED-1125-04D9D1B30757}"/>
                </a:ext>
              </a:extLst>
            </p:cNvPr>
            <p:cNvCxnSpPr/>
            <p:nvPr/>
          </p:nvCxnSpPr>
          <p:spPr>
            <a:xfrm>
              <a:off x="508309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257055C-1ED2-8CF2-F330-0BEFB2590779}"/>
                </a:ext>
              </a:extLst>
            </p:cNvPr>
            <p:cNvCxnSpPr/>
            <p:nvPr/>
          </p:nvCxnSpPr>
          <p:spPr>
            <a:xfrm>
              <a:off x="561014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2DA6E97-AC78-8AEB-6445-F3E73E38FCBC}"/>
                </a:ext>
              </a:extLst>
            </p:cNvPr>
            <p:cNvCxnSpPr/>
            <p:nvPr/>
          </p:nvCxnSpPr>
          <p:spPr>
            <a:xfrm>
              <a:off x="614481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4F54DB5-12B2-BDA8-72F5-39BE60627703}"/>
                </a:ext>
              </a:extLst>
            </p:cNvPr>
            <p:cNvCxnSpPr/>
            <p:nvPr/>
          </p:nvCxnSpPr>
          <p:spPr>
            <a:xfrm>
              <a:off x="667186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66F21D-55BA-7069-E365-0F1E2F93E880}"/>
                </a:ext>
              </a:extLst>
            </p:cNvPr>
            <p:cNvCxnSpPr/>
            <p:nvPr/>
          </p:nvCxnSpPr>
          <p:spPr>
            <a:xfrm>
              <a:off x="722177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6DDBD40-3DDE-1463-6D8F-166E439AD640}"/>
                </a:ext>
              </a:extLst>
            </p:cNvPr>
            <p:cNvCxnSpPr/>
            <p:nvPr/>
          </p:nvCxnSpPr>
          <p:spPr>
            <a:xfrm>
              <a:off x="774882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2006435-5EC8-5CE2-E4BD-49D2C9E5EB13}"/>
                </a:ext>
              </a:extLst>
            </p:cNvPr>
            <p:cNvSpPr txBox="1"/>
            <p:nvPr/>
          </p:nvSpPr>
          <p:spPr>
            <a:xfrm>
              <a:off x="3847275" y="11998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12251F8-3A23-FC10-F40B-E428FFECC7DD}"/>
                </a:ext>
              </a:extLst>
            </p:cNvPr>
            <p:cNvSpPr txBox="1"/>
            <p:nvPr/>
          </p:nvSpPr>
          <p:spPr>
            <a:xfrm>
              <a:off x="4385755" y="11893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E83CD12-C32B-3F59-FAF3-EC71C6B4F1F8}"/>
                </a:ext>
              </a:extLst>
            </p:cNvPr>
            <p:cNvSpPr txBox="1"/>
            <p:nvPr/>
          </p:nvSpPr>
          <p:spPr>
            <a:xfrm>
              <a:off x="4912805" y="118492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7A2366-FB14-2903-81B4-167EF26047D8}"/>
                </a:ext>
              </a:extLst>
            </p:cNvPr>
            <p:cNvSpPr txBox="1"/>
            <p:nvPr/>
          </p:nvSpPr>
          <p:spPr>
            <a:xfrm>
              <a:off x="5451285" y="117443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D8D8BE7-030C-642F-342B-842A983AE59E}"/>
                </a:ext>
              </a:extLst>
            </p:cNvPr>
            <p:cNvSpPr txBox="1"/>
            <p:nvPr/>
          </p:nvSpPr>
          <p:spPr>
            <a:xfrm>
              <a:off x="5985955" y="11792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5234C2-A1D3-13D4-7A2B-CE249A5BE5A9}"/>
                </a:ext>
              </a:extLst>
            </p:cNvPr>
            <p:cNvSpPr txBox="1"/>
            <p:nvPr/>
          </p:nvSpPr>
          <p:spPr>
            <a:xfrm>
              <a:off x="6524435" y="11687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B051819-B687-5C5E-A070-87CCE1237A3D}"/>
                </a:ext>
              </a:extLst>
            </p:cNvPr>
            <p:cNvSpPr txBox="1"/>
            <p:nvPr/>
          </p:nvSpPr>
          <p:spPr>
            <a:xfrm>
              <a:off x="7051485" y="116433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D435BFA-329C-3F47-3CCD-DAF11F379900}"/>
                </a:ext>
              </a:extLst>
            </p:cNvPr>
            <p:cNvSpPr txBox="1"/>
            <p:nvPr/>
          </p:nvSpPr>
          <p:spPr>
            <a:xfrm>
              <a:off x="7589965" y="11538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185403A-7BA9-C0B7-5C2B-D4EEC9525109}"/>
              </a:ext>
            </a:extLst>
          </p:cNvPr>
          <p:cNvGrpSpPr/>
          <p:nvPr/>
        </p:nvGrpSpPr>
        <p:grpSpPr>
          <a:xfrm>
            <a:off x="4270811" y="4196261"/>
            <a:ext cx="3271025" cy="596764"/>
            <a:chOff x="3814916" y="928164"/>
            <a:chExt cx="4292764" cy="641033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AFB6106-601E-5BEA-232C-6EE1404B410B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16" y="1071716"/>
              <a:ext cx="4292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17BE28-FBAD-9CC1-65A7-EF87A0E2010D}"/>
                </a:ext>
              </a:extLst>
            </p:cNvPr>
            <p:cNvCxnSpPr/>
            <p:nvPr/>
          </p:nvCxnSpPr>
          <p:spPr>
            <a:xfrm>
              <a:off x="400613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6D6AE2A-E986-AD2C-3A08-8F313A862BAE}"/>
                </a:ext>
              </a:extLst>
            </p:cNvPr>
            <p:cNvCxnSpPr/>
            <p:nvPr/>
          </p:nvCxnSpPr>
          <p:spPr>
            <a:xfrm>
              <a:off x="453318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625A44F-43CB-C5F8-C7F4-7317B0661EC5}"/>
                </a:ext>
              </a:extLst>
            </p:cNvPr>
            <p:cNvCxnSpPr/>
            <p:nvPr/>
          </p:nvCxnSpPr>
          <p:spPr>
            <a:xfrm>
              <a:off x="508309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FE7078E-A03A-78E7-3B99-1BBDAD5F2CCE}"/>
                </a:ext>
              </a:extLst>
            </p:cNvPr>
            <p:cNvCxnSpPr/>
            <p:nvPr/>
          </p:nvCxnSpPr>
          <p:spPr>
            <a:xfrm>
              <a:off x="561014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303B37-0419-74F6-ACDE-C2351C4995B0}"/>
                </a:ext>
              </a:extLst>
            </p:cNvPr>
            <p:cNvCxnSpPr/>
            <p:nvPr/>
          </p:nvCxnSpPr>
          <p:spPr>
            <a:xfrm>
              <a:off x="614481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B5BA717-76B9-48C7-A149-2142E754CD8F}"/>
                </a:ext>
              </a:extLst>
            </p:cNvPr>
            <p:cNvCxnSpPr/>
            <p:nvPr/>
          </p:nvCxnSpPr>
          <p:spPr>
            <a:xfrm>
              <a:off x="667186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76E38D2-16F8-DA92-764B-E9EA23CF5319}"/>
                </a:ext>
              </a:extLst>
            </p:cNvPr>
            <p:cNvCxnSpPr/>
            <p:nvPr/>
          </p:nvCxnSpPr>
          <p:spPr>
            <a:xfrm>
              <a:off x="722177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F0EC13D-C886-FB64-A6DF-4CEFCACC4312}"/>
                </a:ext>
              </a:extLst>
            </p:cNvPr>
            <p:cNvCxnSpPr/>
            <p:nvPr/>
          </p:nvCxnSpPr>
          <p:spPr>
            <a:xfrm>
              <a:off x="774882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4333FEF-50F1-7279-F415-7F91BAE9DE20}"/>
                </a:ext>
              </a:extLst>
            </p:cNvPr>
            <p:cNvSpPr txBox="1"/>
            <p:nvPr/>
          </p:nvSpPr>
          <p:spPr>
            <a:xfrm>
              <a:off x="3847275" y="11998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2214B08-6065-42E9-6F92-FE728F17E8FB}"/>
                </a:ext>
              </a:extLst>
            </p:cNvPr>
            <p:cNvSpPr txBox="1"/>
            <p:nvPr/>
          </p:nvSpPr>
          <p:spPr>
            <a:xfrm>
              <a:off x="4385755" y="11893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628051D-96F3-363C-3B5A-4253EAA71CE9}"/>
                </a:ext>
              </a:extLst>
            </p:cNvPr>
            <p:cNvSpPr txBox="1"/>
            <p:nvPr/>
          </p:nvSpPr>
          <p:spPr>
            <a:xfrm>
              <a:off x="4912805" y="118492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ED73CEF-2302-A832-CC50-A07D1F366FE8}"/>
                </a:ext>
              </a:extLst>
            </p:cNvPr>
            <p:cNvSpPr txBox="1"/>
            <p:nvPr/>
          </p:nvSpPr>
          <p:spPr>
            <a:xfrm>
              <a:off x="5451285" y="117443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0A6DDFB-66C1-CB47-DB4A-C45EE20D4EF4}"/>
                </a:ext>
              </a:extLst>
            </p:cNvPr>
            <p:cNvSpPr txBox="1"/>
            <p:nvPr/>
          </p:nvSpPr>
          <p:spPr>
            <a:xfrm>
              <a:off x="5985955" y="11792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4449D93-A484-B3B0-93E9-117769ADE541}"/>
                </a:ext>
              </a:extLst>
            </p:cNvPr>
            <p:cNvSpPr txBox="1"/>
            <p:nvPr/>
          </p:nvSpPr>
          <p:spPr>
            <a:xfrm>
              <a:off x="6524435" y="11687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9C66D2F-24E5-EE16-C34D-7F5C2A9A197B}"/>
                </a:ext>
              </a:extLst>
            </p:cNvPr>
            <p:cNvSpPr txBox="1"/>
            <p:nvPr/>
          </p:nvSpPr>
          <p:spPr>
            <a:xfrm>
              <a:off x="7051485" y="116433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D655DF3-DC24-2847-9836-4D9014AF9D51}"/>
                </a:ext>
              </a:extLst>
            </p:cNvPr>
            <p:cNvSpPr txBox="1"/>
            <p:nvPr/>
          </p:nvSpPr>
          <p:spPr>
            <a:xfrm>
              <a:off x="7589965" y="11538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57D1F3E-512B-BBB1-EE03-E34E0A421DC5}"/>
              </a:ext>
            </a:extLst>
          </p:cNvPr>
          <p:cNvSpPr/>
          <p:nvPr/>
        </p:nvSpPr>
        <p:spPr>
          <a:xfrm>
            <a:off x="4438650" y="2228803"/>
            <a:ext cx="1225550" cy="584247"/>
          </a:xfrm>
          <a:custGeom>
            <a:avLst/>
            <a:gdLst>
              <a:gd name="connsiteX0" fmla="*/ 0 w 1225550"/>
              <a:gd name="connsiteY0" fmla="*/ 558847 h 584247"/>
              <a:gd name="connsiteX1" fmla="*/ 603250 w 1225550"/>
              <a:gd name="connsiteY1" fmla="*/ 47 h 584247"/>
              <a:gd name="connsiteX2" fmla="*/ 1225550 w 1225550"/>
              <a:gd name="connsiteY2" fmla="*/ 584247 h 5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50" h="584247">
                <a:moveTo>
                  <a:pt x="0" y="558847"/>
                </a:moveTo>
                <a:cubicBezTo>
                  <a:pt x="199496" y="277330"/>
                  <a:pt x="398992" y="-4186"/>
                  <a:pt x="603250" y="47"/>
                </a:cubicBezTo>
                <a:cubicBezTo>
                  <a:pt x="807508" y="4280"/>
                  <a:pt x="1016529" y="294263"/>
                  <a:pt x="1225550" y="58424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3894219E-5093-B2A3-11B8-D8B42720C5CB}"/>
              </a:ext>
            </a:extLst>
          </p:cNvPr>
          <p:cNvSpPr/>
          <p:nvPr/>
        </p:nvSpPr>
        <p:spPr>
          <a:xfrm>
            <a:off x="5232528" y="3671436"/>
            <a:ext cx="1225550" cy="584247"/>
          </a:xfrm>
          <a:custGeom>
            <a:avLst/>
            <a:gdLst>
              <a:gd name="connsiteX0" fmla="*/ 0 w 1225550"/>
              <a:gd name="connsiteY0" fmla="*/ 558847 h 584247"/>
              <a:gd name="connsiteX1" fmla="*/ 603250 w 1225550"/>
              <a:gd name="connsiteY1" fmla="*/ 47 h 584247"/>
              <a:gd name="connsiteX2" fmla="*/ 1225550 w 1225550"/>
              <a:gd name="connsiteY2" fmla="*/ 584247 h 5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50" h="584247">
                <a:moveTo>
                  <a:pt x="0" y="558847"/>
                </a:moveTo>
                <a:cubicBezTo>
                  <a:pt x="199496" y="277330"/>
                  <a:pt x="398992" y="-4186"/>
                  <a:pt x="603250" y="47"/>
                </a:cubicBezTo>
                <a:cubicBezTo>
                  <a:pt x="807508" y="4280"/>
                  <a:pt x="1016529" y="294263"/>
                  <a:pt x="1225550" y="58424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5792534-C114-08FD-14FF-175F2C918DCE}"/>
              </a:ext>
            </a:extLst>
          </p:cNvPr>
          <p:cNvGrpSpPr/>
          <p:nvPr/>
        </p:nvGrpSpPr>
        <p:grpSpPr>
          <a:xfrm>
            <a:off x="8520189" y="2757239"/>
            <a:ext cx="3271025" cy="596764"/>
            <a:chOff x="3814916" y="928164"/>
            <a:chExt cx="4292764" cy="641033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BCB5B3C-A25B-3FCB-84F3-A3BE630C430D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16" y="1071716"/>
              <a:ext cx="42927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4F76C63-E3A0-2E5F-7B46-A17BAB9D7133}"/>
                </a:ext>
              </a:extLst>
            </p:cNvPr>
            <p:cNvCxnSpPr/>
            <p:nvPr/>
          </p:nvCxnSpPr>
          <p:spPr>
            <a:xfrm>
              <a:off x="400613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0D4082A-502D-3347-BBC5-6FEF6C44C003}"/>
                </a:ext>
              </a:extLst>
            </p:cNvPr>
            <p:cNvCxnSpPr/>
            <p:nvPr/>
          </p:nvCxnSpPr>
          <p:spPr>
            <a:xfrm>
              <a:off x="4533183" y="948812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B53AA74-7D3E-F436-78B8-58913AAE14B9}"/>
                </a:ext>
              </a:extLst>
            </p:cNvPr>
            <p:cNvCxnSpPr/>
            <p:nvPr/>
          </p:nvCxnSpPr>
          <p:spPr>
            <a:xfrm>
              <a:off x="508309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4C141E8-C186-33A4-5280-98A8FB48D41A}"/>
                </a:ext>
              </a:extLst>
            </p:cNvPr>
            <p:cNvCxnSpPr/>
            <p:nvPr/>
          </p:nvCxnSpPr>
          <p:spPr>
            <a:xfrm>
              <a:off x="5610143" y="94356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B255364-E12D-82FB-70F2-0CAF75ED5BE6}"/>
                </a:ext>
              </a:extLst>
            </p:cNvPr>
            <p:cNvCxnSpPr/>
            <p:nvPr/>
          </p:nvCxnSpPr>
          <p:spPr>
            <a:xfrm>
              <a:off x="614481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512865F-F497-DC29-35DC-45D1775C35CA}"/>
                </a:ext>
              </a:extLst>
            </p:cNvPr>
            <p:cNvCxnSpPr/>
            <p:nvPr/>
          </p:nvCxnSpPr>
          <p:spPr>
            <a:xfrm>
              <a:off x="6671863" y="933408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BB03265-B20D-FC96-86BE-2C739EAE3D1B}"/>
                </a:ext>
              </a:extLst>
            </p:cNvPr>
            <p:cNvCxnSpPr/>
            <p:nvPr/>
          </p:nvCxnSpPr>
          <p:spPr>
            <a:xfrm>
              <a:off x="722177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ADAA332-AC86-872D-74E7-26B41324B41E}"/>
                </a:ext>
              </a:extLst>
            </p:cNvPr>
            <p:cNvCxnSpPr/>
            <p:nvPr/>
          </p:nvCxnSpPr>
          <p:spPr>
            <a:xfrm>
              <a:off x="7748823" y="928164"/>
              <a:ext cx="0" cy="245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F616675-0A80-7844-409B-331D0F37D1C6}"/>
                </a:ext>
              </a:extLst>
            </p:cNvPr>
            <p:cNvSpPr txBox="1"/>
            <p:nvPr/>
          </p:nvSpPr>
          <p:spPr>
            <a:xfrm>
              <a:off x="3847275" y="11998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F4BB0D2-8B4D-0C90-9E68-9FBA1E0E9E6B}"/>
                </a:ext>
              </a:extLst>
            </p:cNvPr>
            <p:cNvSpPr txBox="1"/>
            <p:nvPr/>
          </p:nvSpPr>
          <p:spPr>
            <a:xfrm>
              <a:off x="4385755" y="11893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CCEB660-6E63-8A16-2A9F-BA8463F43CCE}"/>
                </a:ext>
              </a:extLst>
            </p:cNvPr>
            <p:cNvSpPr txBox="1"/>
            <p:nvPr/>
          </p:nvSpPr>
          <p:spPr>
            <a:xfrm>
              <a:off x="4912805" y="118492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G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FB691EE-4D31-D7C4-645A-813FA8CED1CA}"/>
                </a:ext>
              </a:extLst>
            </p:cNvPr>
            <p:cNvSpPr txBox="1"/>
            <p:nvPr/>
          </p:nvSpPr>
          <p:spPr>
            <a:xfrm>
              <a:off x="5451285" y="117443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3FF0B9A-7893-4FE5-B0A8-3DC02CF92130}"/>
                </a:ext>
              </a:extLst>
            </p:cNvPr>
            <p:cNvSpPr txBox="1"/>
            <p:nvPr/>
          </p:nvSpPr>
          <p:spPr>
            <a:xfrm>
              <a:off x="5985955" y="117928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U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86CEB1-6838-3AE8-0E2A-A426D9A604F0}"/>
                </a:ext>
              </a:extLst>
            </p:cNvPr>
            <p:cNvSpPr txBox="1"/>
            <p:nvPr/>
          </p:nvSpPr>
          <p:spPr>
            <a:xfrm>
              <a:off x="6524435" y="11687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C3427E3-B2E2-1CCE-4E58-6CE9426B119A}"/>
                </a:ext>
              </a:extLst>
            </p:cNvPr>
            <p:cNvSpPr txBox="1"/>
            <p:nvPr/>
          </p:nvSpPr>
          <p:spPr>
            <a:xfrm>
              <a:off x="7051485" y="116433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C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A7F037F-C336-6C14-AF2E-DFDFB49D25CA}"/>
                </a:ext>
              </a:extLst>
            </p:cNvPr>
            <p:cNvSpPr txBox="1"/>
            <p:nvPr/>
          </p:nvSpPr>
          <p:spPr>
            <a:xfrm>
              <a:off x="7589965" y="115384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A</a:t>
              </a:r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0A32A189-76A0-49D3-4D3C-3707FBD4CAEC}"/>
              </a:ext>
            </a:extLst>
          </p:cNvPr>
          <p:cNvSpPr/>
          <p:nvPr/>
        </p:nvSpPr>
        <p:spPr>
          <a:xfrm>
            <a:off x="8670951" y="2228803"/>
            <a:ext cx="1225550" cy="584247"/>
          </a:xfrm>
          <a:custGeom>
            <a:avLst/>
            <a:gdLst>
              <a:gd name="connsiteX0" fmla="*/ 0 w 1225550"/>
              <a:gd name="connsiteY0" fmla="*/ 558847 h 584247"/>
              <a:gd name="connsiteX1" fmla="*/ 603250 w 1225550"/>
              <a:gd name="connsiteY1" fmla="*/ 47 h 584247"/>
              <a:gd name="connsiteX2" fmla="*/ 1225550 w 1225550"/>
              <a:gd name="connsiteY2" fmla="*/ 584247 h 5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50" h="584247">
                <a:moveTo>
                  <a:pt x="0" y="558847"/>
                </a:moveTo>
                <a:cubicBezTo>
                  <a:pt x="199496" y="277330"/>
                  <a:pt x="398992" y="-4186"/>
                  <a:pt x="603250" y="47"/>
                </a:cubicBezTo>
                <a:cubicBezTo>
                  <a:pt x="807508" y="4280"/>
                  <a:pt x="1016529" y="294263"/>
                  <a:pt x="1225550" y="58424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A1060C0F-B4D9-4EF3-40C5-0CF73A1C0068}"/>
              </a:ext>
            </a:extLst>
          </p:cNvPr>
          <p:cNvSpPr/>
          <p:nvPr/>
        </p:nvSpPr>
        <p:spPr>
          <a:xfrm>
            <a:off x="10290201" y="2222452"/>
            <a:ext cx="1225550" cy="584247"/>
          </a:xfrm>
          <a:custGeom>
            <a:avLst/>
            <a:gdLst>
              <a:gd name="connsiteX0" fmla="*/ 0 w 1225550"/>
              <a:gd name="connsiteY0" fmla="*/ 558847 h 584247"/>
              <a:gd name="connsiteX1" fmla="*/ 603250 w 1225550"/>
              <a:gd name="connsiteY1" fmla="*/ 47 h 584247"/>
              <a:gd name="connsiteX2" fmla="*/ 1225550 w 1225550"/>
              <a:gd name="connsiteY2" fmla="*/ 584247 h 58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550" h="584247">
                <a:moveTo>
                  <a:pt x="0" y="558847"/>
                </a:moveTo>
                <a:cubicBezTo>
                  <a:pt x="199496" y="277330"/>
                  <a:pt x="398992" y="-4186"/>
                  <a:pt x="603250" y="47"/>
                </a:cubicBezTo>
                <a:cubicBezTo>
                  <a:pt x="807508" y="4280"/>
                  <a:pt x="1016529" y="294263"/>
                  <a:pt x="1225550" y="58424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704BEFF-2778-BD75-2249-F75B434AAE26}"/>
              </a:ext>
            </a:extLst>
          </p:cNvPr>
          <p:cNvSpPr txBox="1"/>
          <p:nvPr/>
        </p:nvSpPr>
        <p:spPr>
          <a:xfrm rot="5400000">
            <a:off x="5565134" y="5213135"/>
            <a:ext cx="7521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000" b="1" dirty="0">
                <a:solidFill>
                  <a:srgbClr val="FF0000"/>
                </a:solidFill>
              </a:rPr>
              <a:t>. . .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8F88F5F-E522-52E3-F943-3FAF98DB190C}"/>
              </a:ext>
            </a:extLst>
          </p:cNvPr>
          <p:cNvSpPr txBox="1"/>
          <p:nvPr/>
        </p:nvSpPr>
        <p:spPr>
          <a:xfrm rot="5400000">
            <a:off x="9797435" y="3771762"/>
            <a:ext cx="7521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000" b="1" dirty="0">
                <a:solidFill>
                  <a:srgbClr val="FF0000"/>
                </a:solidFill>
              </a:rPr>
              <a:t>. . .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729FD5A-3466-DF26-75C8-5E9C91575215}"/>
              </a:ext>
            </a:extLst>
          </p:cNvPr>
          <p:cNvSpPr txBox="1"/>
          <p:nvPr/>
        </p:nvSpPr>
        <p:spPr>
          <a:xfrm>
            <a:off x="2360573" y="6194092"/>
            <a:ext cx="77152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500" b="1" dirty="0">
                <a:latin typeface="LMSans10-Bold"/>
              </a:rPr>
              <a:t>Which secondary structure is more favourable?</a:t>
            </a:r>
            <a:endParaRPr lang="en-IE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E8ECCD5-16CA-894B-175B-DA00065BE91A}"/>
                  </a:ext>
                </a:extLst>
              </p:cNvPr>
              <p:cNvSpPr txBox="1"/>
              <p:nvPr/>
            </p:nvSpPr>
            <p:spPr>
              <a:xfrm>
                <a:off x="114300" y="4929403"/>
                <a:ext cx="1225551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5000" b="1" i="0" smtClean="0">
                          <a:solidFill>
                            <a:srgbClr val="FF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IE" sz="5000" b="1" dirty="0">
                  <a:solidFill>
                    <a:srgbClr val="FF3333"/>
                  </a:solidFill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5E8ECCD5-16CA-894B-175B-DA00065B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929403"/>
                <a:ext cx="1225551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31" grpId="0" animBg="1"/>
      <p:bldP spid="132" grpId="0" animBg="1"/>
      <p:bldP spid="151" grpId="0" animBg="1"/>
      <p:bldP spid="152" grpId="0" animBg="1"/>
      <p:bldP spid="153" grpId="0"/>
      <p:bldP spid="154" grpId="0"/>
      <p:bldP spid="156" grpId="0"/>
      <p:bldP spid="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56D270-345B-EABF-2196-DDB79EA02C07}"/>
              </a:ext>
            </a:extLst>
          </p:cNvPr>
          <p:cNvGrpSpPr/>
          <p:nvPr/>
        </p:nvGrpSpPr>
        <p:grpSpPr>
          <a:xfrm>
            <a:off x="8205143" y="759443"/>
            <a:ext cx="3689972" cy="2609842"/>
            <a:chOff x="8925192" y="624008"/>
            <a:chExt cx="3689972" cy="26098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EA086BE-09AC-BD70-2817-F193AB5B0C30}"/>
                    </a:ext>
                  </a:extLst>
                </p:cNvPr>
                <p:cNvSpPr txBox="1"/>
                <p:nvPr/>
              </p:nvSpPr>
              <p:spPr>
                <a:xfrm>
                  <a:off x="9205833" y="624008"/>
                  <a:ext cx="318738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IE" sz="1600" b="1" dirty="0"/>
                    <a:t>Multi stranded system of </a:t>
                  </a:r>
                  <a14:m>
                    <m:oMath xmlns:m="http://schemas.openxmlformats.org/officeDocument/2006/math">
                      <m:r>
                        <a:rPr lang="en-IE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IE" sz="1600" b="1" dirty="0"/>
                    <a:t> strands</a:t>
                  </a:r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EA086BE-09AC-BD70-2817-F193AB5B0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833" y="624008"/>
                  <a:ext cx="3187388" cy="338554"/>
                </a:xfrm>
                <a:prstGeom prst="rect">
                  <a:avLst/>
                </a:prstGeom>
                <a:blipFill>
                  <a:blip r:embed="rId2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A diagram of a ladder&#10;&#10;Description automatically generated">
              <a:extLst>
                <a:ext uri="{FF2B5EF4-FFF2-40B4-BE49-F238E27FC236}">
                  <a16:creationId xmlns:a16="http://schemas.microsoft.com/office/drawing/2014/main" id="{4C840930-CB0B-7964-3708-07900A28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192" y="1070012"/>
              <a:ext cx="1614213" cy="21638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 descr="A diagram of a circle with arrows and lines&#10;&#10;Description automatically generated">
              <a:extLst>
                <a:ext uri="{FF2B5EF4-FFF2-40B4-BE49-F238E27FC236}">
                  <a16:creationId xmlns:a16="http://schemas.microsoft.com/office/drawing/2014/main" id="{F53FD961-F45F-377A-C12A-CE624DFBB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644" y="1267975"/>
              <a:ext cx="1767520" cy="18024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429CF3-EF44-6E0E-F344-3EB8AF3F719E}"/>
              </a:ext>
            </a:extLst>
          </p:cNvPr>
          <p:cNvGrpSpPr/>
          <p:nvPr/>
        </p:nvGrpSpPr>
        <p:grpSpPr>
          <a:xfrm>
            <a:off x="5622084" y="2093850"/>
            <a:ext cx="1613481" cy="276999"/>
            <a:chOff x="5858234" y="1111990"/>
            <a:chExt cx="1613481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357B84-E421-BA7C-98DC-446EE3478FD8}"/>
                </a:ext>
              </a:extLst>
            </p:cNvPr>
            <p:cNvSpPr txBox="1"/>
            <p:nvPr/>
          </p:nvSpPr>
          <p:spPr>
            <a:xfrm>
              <a:off x="5858234" y="111199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65ABCF-AA52-C791-487A-6E69C856105E}"/>
                </a:ext>
              </a:extLst>
            </p:cNvPr>
            <p:cNvSpPr txBox="1"/>
            <p:nvPr/>
          </p:nvSpPr>
          <p:spPr>
            <a:xfrm>
              <a:off x="7286984" y="111199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E" sz="12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59E100-A509-4274-3724-E99ED41894CD}"/>
                  </a:ext>
                </a:extLst>
              </p:cNvPr>
              <p:cNvSpPr txBox="1"/>
              <p:nvPr/>
            </p:nvSpPr>
            <p:spPr>
              <a:xfrm>
                <a:off x="5880833" y="1816851"/>
                <a:ext cx="1370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en-I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I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IE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59E100-A509-4274-3724-E99ED4189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33" y="1816851"/>
                <a:ext cx="137063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4E44AF0-D348-B31E-04F6-E7DBF1215913}"/>
              </a:ext>
            </a:extLst>
          </p:cNvPr>
          <p:cNvGrpSpPr/>
          <p:nvPr/>
        </p:nvGrpSpPr>
        <p:grpSpPr>
          <a:xfrm>
            <a:off x="190832" y="696553"/>
            <a:ext cx="4701789" cy="2974152"/>
            <a:chOff x="488778" y="760819"/>
            <a:chExt cx="4701789" cy="29741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2999F-EFC0-D160-D228-D4EB3934ADCA}"/>
                </a:ext>
              </a:extLst>
            </p:cNvPr>
            <p:cNvSpPr txBox="1"/>
            <p:nvPr/>
          </p:nvSpPr>
          <p:spPr>
            <a:xfrm>
              <a:off x="1269070" y="760819"/>
              <a:ext cx="24706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E" sz="1600" b="1" dirty="0"/>
                <a:t>Single stranded system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13E5E5-680B-EE3A-872E-9C471DBA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8778" y="1187701"/>
              <a:ext cx="2371725" cy="25472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 descr="A colorful ball with stripes&#10;&#10;Description automatically generated">
              <a:extLst>
                <a:ext uri="{FF2B5EF4-FFF2-40B4-BE49-F238E27FC236}">
                  <a16:creationId xmlns:a16="http://schemas.microsoft.com/office/drawing/2014/main" id="{95CF96B7-2766-B912-24E2-4C8D13F3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476" y="1349699"/>
              <a:ext cx="2172091" cy="2223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E6F2497-173A-70B8-4818-F6BABF75BE25}"/>
              </a:ext>
            </a:extLst>
          </p:cNvPr>
          <p:cNvSpPr txBox="1"/>
          <p:nvPr/>
        </p:nvSpPr>
        <p:spPr>
          <a:xfrm>
            <a:off x="5348540" y="2388402"/>
            <a:ext cx="242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/>
              <a:t>Energy model</a:t>
            </a:r>
          </a:p>
          <a:p>
            <a:pPr algn="ctr"/>
            <a:r>
              <a:rPr lang="en-IE" dirty="0"/>
              <a:t> </a:t>
            </a:r>
          </a:p>
          <a:p>
            <a:pPr algn="ctr"/>
            <a:r>
              <a:rPr lang="en-IE" dirty="0"/>
              <a:t>Capture the free energy</a:t>
            </a:r>
          </a:p>
          <a:p>
            <a:pPr algn="ctr"/>
            <a:r>
              <a:rPr lang="en-IE" dirty="0"/>
              <a:t> of secondary structure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BFBF7C-0455-E4E7-95E7-62433F53B341}"/>
              </a:ext>
            </a:extLst>
          </p:cNvPr>
          <p:cNvGrpSpPr/>
          <p:nvPr/>
        </p:nvGrpSpPr>
        <p:grpSpPr>
          <a:xfrm>
            <a:off x="3093637" y="5004046"/>
            <a:ext cx="2924146" cy="834215"/>
            <a:chOff x="3424359" y="4639733"/>
            <a:chExt cx="2091149" cy="6454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EA4B9D-05EB-9522-9429-3B03FC0C7BFD}"/>
                </a:ext>
              </a:extLst>
            </p:cNvPr>
            <p:cNvSpPr/>
            <p:nvPr/>
          </p:nvSpPr>
          <p:spPr>
            <a:xfrm>
              <a:off x="3424359" y="4639733"/>
              <a:ext cx="2091149" cy="64545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9831F1-FCE1-1803-2C7D-D9342306A731}"/>
                    </a:ext>
                  </a:extLst>
                </p:cNvPr>
                <p:cNvSpPr txBox="1"/>
                <p:nvPr/>
              </p:nvSpPr>
              <p:spPr>
                <a:xfrm>
                  <a:off x="3594794" y="4773133"/>
                  <a:ext cx="1703346" cy="3280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E" sz="25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IE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FE</m:t>
                        </m:r>
                        <m:r>
                          <a:rPr lang="en-IE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unc>
                          <m:funcPr>
                            <m:ctrlPr>
                              <a:rPr lang="en-IE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E" sz="2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IE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E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IE" sz="25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9831F1-FCE1-1803-2C7D-D9342306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794" y="4773133"/>
                  <a:ext cx="1703346" cy="328077"/>
                </a:xfrm>
                <a:prstGeom prst="rect">
                  <a:avLst/>
                </a:prstGeom>
                <a:blipFill>
                  <a:blip r:embed="rId16"/>
                  <a:stretch>
                    <a:fillRect l="-4604" r="-4604" b="-34783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587033-D239-1C7E-24E3-E418B398574B}"/>
              </a:ext>
            </a:extLst>
          </p:cNvPr>
          <p:cNvGrpSpPr/>
          <p:nvPr/>
        </p:nvGrpSpPr>
        <p:grpSpPr>
          <a:xfrm>
            <a:off x="41882" y="4096338"/>
            <a:ext cx="2839557" cy="2547270"/>
            <a:chOff x="8786526" y="495334"/>
            <a:chExt cx="3117070" cy="28294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87C8C6-625B-EC8B-73E5-922A4D87155D}"/>
                </a:ext>
              </a:extLst>
            </p:cNvPr>
            <p:cNvGrpSpPr/>
            <p:nvPr/>
          </p:nvGrpSpPr>
          <p:grpSpPr>
            <a:xfrm>
              <a:off x="9124949" y="495334"/>
              <a:ext cx="2771775" cy="2426694"/>
              <a:chOff x="8448675" y="507006"/>
              <a:chExt cx="3409950" cy="3111339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1147D76-2163-FB1C-6886-C6DF8EC46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8675" y="507006"/>
                <a:ext cx="0" cy="311133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DD1A5E-F884-D412-0615-5FCD4901C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8675" y="3613186"/>
                <a:ext cx="340995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F7C667-9431-BA11-149D-BC282A386CCA}"/>
                </a:ext>
              </a:extLst>
            </p:cNvPr>
            <p:cNvSpPr/>
            <p:nvPr/>
          </p:nvSpPr>
          <p:spPr>
            <a:xfrm>
              <a:off x="9186766" y="721481"/>
              <a:ext cx="2371725" cy="1974400"/>
            </a:xfrm>
            <a:custGeom>
              <a:avLst/>
              <a:gdLst>
                <a:gd name="connsiteX0" fmla="*/ 0 w 2371725"/>
                <a:gd name="connsiteY0" fmla="*/ 117025 h 1974400"/>
                <a:gd name="connsiteX1" fmla="*/ 152400 w 2371725"/>
                <a:gd name="connsiteY1" fmla="*/ 2725 h 1974400"/>
                <a:gd name="connsiteX2" fmla="*/ 314325 w 2371725"/>
                <a:gd name="connsiteY2" fmla="*/ 40825 h 1974400"/>
                <a:gd name="connsiteX3" fmla="*/ 419100 w 2371725"/>
                <a:gd name="connsiteY3" fmla="*/ 97975 h 1974400"/>
                <a:gd name="connsiteX4" fmla="*/ 533400 w 2371725"/>
                <a:gd name="connsiteY4" fmla="*/ 402775 h 1974400"/>
                <a:gd name="connsiteX5" fmla="*/ 590550 w 2371725"/>
                <a:gd name="connsiteY5" fmla="*/ 307525 h 1974400"/>
                <a:gd name="connsiteX6" fmla="*/ 714375 w 2371725"/>
                <a:gd name="connsiteY6" fmla="*/ 469450 h 1974400"/>
                <a:gd name="connsiteX7" fmla="*/ 790575 w 2371725"/>
                <a:gd name="connsiteY7" fmla="*/ 412300 h 1974400"/>
                <a:gd name="connsiteX8" fmla="*/ 942975 w 2371725"/>
                <a:gd name="connsiteY8" fmla="*/ 1212400 h 1974400"/>
                <a:gd name="connsiteX9" fmla="*/ 1095375 w 2371725"/>
                <a:gd name="connsiteY9" fmla="*/ 1974400 h 1974400"/>
                <a:gd name="connsiteX10" fmla="*/ 1247775 w 2371725"/>
                <a:gd name="connsiteY10" fmla="*/ 1212400 h 1974400"/>
                <a:gd name="connsiteX11" fmla="*/ 1362075 w 2371725"/>
                <a:gd name="connsiteY11" fmla="*/ 1307650 h 1974400"/>
                <a:gd name="connsiteX12" fmla="*/ 1562100 w 2371725"/>
                <a:gd name="connsiteY12" fmla="*/ 1688650 h 1974400"/>
                <a:gd name="connsiteX13" fmla="*/ 1609725 w 2371725"/>
                <a:gd name="connsiteY13" fmla="*/ 1469575 h 1974400"/>
                <a:gd name="connsiteX14" fmla="*/ 1676400 w 2371725"/>
                <a:gd name="connsiteY14" fmla="*/ 383725 h 1974400"/>
                <a:gd name="connsiteX15" fmla="*/ 1838325 w 2371725"/>
                <a:gd name="connsiteY15" fmla="*/ 907600 h 1974400"/>
                <a:gd name="connsiteX16" fmla="*/ 2105025 w 2371725"/>
                <a:gd name="connsiteY16" fmla="*/ 1421950 h 1974400"/>
                <a:gd name="connsiteX17" fmla="*/ 2371725 w 2371725"/>
                <a:gd name="connsiteY17" fmla="*/ 59875 h 19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1725" h="1974400">
                  <a:moveTo>
                    <a:pt x="0" y="117025"/>
                  </a:moveTo>
                  <a:cubicBezTo>
                    <a:pt x="50006" y="66225"/>
                    <a:pt x="100013" y="15425"/>
                    <a:pt x="152400" y="2725"/>
                  </a:cubicBezTo>
                  <a:cubicBezTo>
                    <a:pt x="204788" y="-9975"/>
                    <a:pt x="269875" y="24950"/>
                    <a:pt x="314325" y="40825"/>
                  </a:cubicBezTo>
                  <a:cubicBezTo>
                    <a:pt x="358775" y="56700"/>
                    <a:pt x="382588" y="37650"/>
                    <a:pt x="419100" y="97975"/>
                  </a:cubicBezTo>
                  <a:cubicBezTo>
                    <a:pt x="455612" y="158300"/>
                    <a:pt x="504825" y="367850"/>
                    <a:pt x="533400" y="402775"/>
                  </a:cubicBezTo>
                  <a:cubicBezTo>
                    <a:pt x="561975" y="437700"/>
                    <a:pt x="560388" y="296413"/>
                    <a:pt x="590550" y="307525"/>
                  </a:cubicBezTo>
                  <a:cubicBezTo>
                    <a:pt x="620712" y="318637"/>
                    <a:pt x="681038" y="451988"/>
                    <a:pt x="714375" y="469450"/>
                  </a:cubicBezTo>
                  <a:cubicBezTo>
                    <a:pt x="747712" y="486912"/>
                    <a:pt x="752475" y="288475"/>
                    <a:pt x="790575" y="412300"/>
                  </a:cubicBezTo>
                  <a:cubicBezTo>
                    <a:pt x="828675" y="536125"/>
                    <a:pt x="942975" y="1212400"/>
                    <a:pt x="942975" y="1212400"/>
                  </a:cubicBezTo>
                  <a:cubicBezTo>
                    <a:pt x="993775" y="1472750"/>
                    <a:pt x="1044575" y="1974400"/>
                    <a:pt x="1095375" y="1974400"/>
                  </a:cubicBezTo>
                  <a:cubicBezTo>
                    <a:pt x="1146175" y="1974400"/>
                    <a:pt x="1203325" y="1323525"/>
                    <a:pt x="1247775" y="1212400"/>
                  </a:cubicBezTo>
                  <a:cubicBezTo>
                    <a:pt x="1292225" y="1101275"/>
                    <a:pt x="1309688" y="1228275"/>
                    <a:pt x="1362075" y="1307650"/>
                  </a:cubicBezTo>
                  <a:cubicBezTo>
                    <a:pt x="1414462" y="1387025"/>
                    <a:pt x="1520825" y="1661663"/>
                    <a:pt x="1562100" y="1688650"/>
                  </a:cubicBezTo>
                  <a:cubicBezTo>
                    <a:pt x="1603375" y="1715637"/>
                    <a:pt x="1590675" y="1687062"/>
                    <a:pt x="1609725" y="1469575"/>
                  </a:cubicBezTo>
                  <a:cubicBezTo>
                    <a:pt x="1628775" y="1252088"/>
                    <a:pt x="1638300" y="477387"/>
                    <a:pt x="1676400" y="383725"/>
                  </a:cubicBezTo>
                  <a:cubicBezTo>
                    <a:pt x="1714500" y="290063"/>
                    <a:pt x="1766888" y="734563"/>
                    <a:pt x="1838325" y="907600"/>
                  </a:cubicBezTo>
                  <a:cubicBezTo>
                    <a:pt x="1909763" y="1080638"/>
                    <a:pt x="2016125" y="1563237"/>
                    <a:pt x="2105025" y="1421950"/>
                  </a:cubicBezTo>
                  <a:cubicBezTo>
                    <a:pt x="2193925" y="1280663"/>
                    <a:pt x="2371725" y="286887"/>
                    <a:pt x="2371725" y="59875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415179-0E8F-D0BA-2B3F-F07F3BC525EA}"/>
                </a:ext>
              </a:extLst>
            </p:cNvPr>
            <p:cNvSpPr/>
            <p:nvPr/>
          </p:nvSpPr>
          <p:spPr>
            <a:xfrm>
              <a:off x="10191653" y="2583105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DB82FB-E43A-1772-6410-DD49FC349D3D}"/>
                </a:ext>
              </a:extLst>
            </p:cNvPr>
            <p:cNvSpPr txBox="1"/>
            <p:nvPr/>
          </p:nvSpPr>
          <p:spPr>
            <a:xfrm>
              <a:off x="9039029" y="2955462"/>
              <a:ext cx="2864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System secondary structures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C9CFC8-40EE-AA1F-FB0A-FA985EA63B5E}"/>
                </a:ext>
              </a:extLst>
            </p:cNvPr>
            <p:cNvSpPr txBox="1"/>
            <p:nvPr/>
          </p:nvSpPr>
          <p:spPr>
            <a:xfrm rot="16200000">
              <a:off x="8324092" y="1524015"/>
              <a:ext cx="1294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Free energy</a:t>
              </a: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5ABFC890-0ED6-E91E-F0DC-D27220E4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496" y="6446373"/>
            <a:ext cx="2743200" cy="365125"/>
          </a:xfrm>
        </p:spPr>
        <p:txBody>
          <a:bodyPr/>
          <a:lstStyle/>
          <a:p>
            <a:fld id="{B041A386-07AC-47C5-9390-E0C5E9408386}" type="slidenum">
              <a:rPr lang="en-IE" smtClean="0"/>
              <a:t>5</a:t>
            </a:fld>
            <a:endParaRPr lang="en-I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A4203A-261A-3B61-570F-455AA8EFE419}"/>
              </a:ext>
            </a:extLst>
          </p:cNvPr>
          <p:cNvSpPr txBox="1"/>
          <p:nvPr/>
        </p:nvSpPr>
        <p:spPr>
          <a:xfrm>
            <a:off x="3544016" y="5969258"/>
            <a:ext cx="20233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b="1" dirty="0"/>
              <a:t>Minimum Free 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342C1E-EC9A-7C40-B292-97721C0DEF2E}"/>
              </a:ext>
            </a:extLst>
          </p:cNvPr>
          <p:cNvSpPr txBox="1"/>
          <p:nvPr/>
        </p:nvSpPr>
        <p:spPr>
          <a:xfrm>
            <a:off x="33617" y="17667"/>
            <a:ext cx="9313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models, </a:t>
            </a:r>
            <a:r>
              <a:rPr lang="en-IE" sz="2800" b="1" dirty="0"/>
              <a:t>Minimum Free Energy and Partition Function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D3F26-BF9A-6359-472A-FC2935D801D3}"/>
              </a:ext>
            </a:extLst>
          </p:cNvPr>
          <p:cNvSpPr txBox="1"/>
          <p:nvPr/>
        </p:nvSpPr>
        <p:spPr>
          <a:xfrm>
            <a:off x="2531863" y="1015514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14EE3-B85D-C00F-8976-E520CF7E8DA1}"/>
              </a:ext>
            </a:extLst>
          </p:cNvPr>
          <p:cNvSpPr txBox="1"/>
          <p:nvPr/>
        </p:nvSpPr>
        <p:spPr>
          <a:xfrm>
            <a:off x="9381523" y="3525963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9D8D4A-ED40-1C50-D4A8-A78020C0B2A6}"/>
              </a:ext>
            </a:extLst>
          </p:cNvPr>
          <p:cNvGrpSpPr/>
          <p:nvPr/>
        </p:nvGrpSpPr>
        <p:grpSpPr>
          <a:xfrm>
            <a:off x="6389239" y="4981012"/>
            <a:ext cx="2318484" cy="910467"/>
            <a:chOff x="6241316" y="4528233"/>
            <a:chExt cx="2318484" cy="9104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52A24-E49A-B040-817F-1B012F477FFE}"/>
                </a:ext>
              </a:extLst>
            </p:cNvPr>
            <p:cNvSpPr/>
            <p:nvPr/>
          </p:nvSpPr>
          <p:spPr>
            <a:xfrm>
              <a:off x="6241316" y="4528233"/>
              <a:ext cx="2318484" cy="9104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6AC63F9-9856-BB74-9096-1B74CC5FDFB1}"/>
                    </a:ext>
                  </a:extLst>
                </p:cNvPr>
                <p:cNvSpPr txBox="1"/>
                <p:nvPr/>
              </p:nvSpPr>
              <p:spPr>
                <a:xfrm>
                  <a:off x="6241316" y="4578761"/>
                  <a:ext cx="2236959" cy="7473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I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I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IE" sz="20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EB1CD70-7167-0368-2FB6-6BBB7D232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316" y="4578761"/>
                  <a:ext cx="2236959" cy="7473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3C4B45-A0EF-BE2C-0A9C-82D8FA363A00}"/>
              </a:ext>
            </a:extLst>
          </p:cNvPr>
          <p:cNvGrpSpPr/>
          <p:nvPr/>
        </p:nvGrpSpPr>
        <p:grpSpPr>
          <a:xfrm>
            <a:off x="9692797" y="4986277"/>
            <a:ext cx="2390772" cy="883327"/>
            <a:chOff x="8902322" y="4498606"/>
            <a:chExt cx="2390772" cy="8833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D59D5C-4DA3-FC91-8A7F-3610B60D13BA}"/>
                </a:ext>
              </a:extLst>
            </p:cNvPr>
            <p:cNvSpPr/>
            <p:nvPr/>
          </p:nvSpPr>
          <p:spPr>
            <a:xfrm>
              <a:off x="8965329" y="4498606"/>
              <a:ext cx="2302134" cy="8833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8122532-D767-7DB6-6E29-8E03FFA1C4D8}"/>
                    </a:ext>
                  </a:extLst>
                </p:cNvPr>
                <p:cNvSpPr txBox="1"/>
                <p:nvPr/>
              </p:nvSpPr>
              <p:spPr>
                <a:xfrm>
                  <a:off x="8902322" y="4559197"/>
                  <a:ext cx="2390772" cy="7775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E" sz="2000" b="0" i="0" u="none" strike="noStrike" baseline="0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IE" sz="2000" b="0" i="1" u="none" strike="noStrike" baseline="0" dirty="0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IE" sz="2000" b="0" i="1" u="none" strike="noStrike" baseline="0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E" sz="2000" b="0" i="1" u="none" strike="noStrike" baseline="0" dirty="0" smtClean="0">
                            <a:latin typeface="Cambria Math" panose="02040503050406030204" pitchFamily="18" charset="0"/>
                          </a:rPr>
                          <m:t>]=</m:t>
                        </m:r>
                        <m:f>
                          <m:fPr>
                            <m:ctrlPr>
                              <a:rPr lang="en-US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I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I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en-IE" sz="20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IE" sz="2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305E142-C626-2426-6DDE-DD8F238E1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322" y="4559197"/>
                  <a:ext cx="2390772" cy="7775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D53A63-3A9E-DADB-EAFF-78A85955B0DF}"/>
              </a:ext>
            </a:extLst>
          </p:cNvPr>
          <p:cNvSpPr txBox="1"/>
          <p:nvPr/>
        </p:nvSpPr>
        <p:spPr>
          <a:xfrm>
            <a:off x="6565121" y="4641922"/>
            <a:ext cx="188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rgbClr val="FF0000"/>
                </a:solidFill>
              </a:rPr>
              <a:t>Boltzmann weighted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870C36A-2830-E340-92CC-B3B24053CA85}"/>
                  </a:ext>
                </a:extLst>
              </p:cNvPr>
              <p:cNvSpPr txBox="1"/>
              <p:nvPr/>
            </p:nvSpPr>
            <p:spPr>
              <a:xfrm>
                <a:off x="8810187" y="4968149"/>
                <a:ext cx="8415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E" sz="6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870C36A-2830-E340-92CC-B3B24053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87" y="4968149"/>
                <a:ext cx="841577" cy="9233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AF83373-A9AA-641F-2A81-B6EF826123BB}"/>
              </a:ext>
            </a:extLst>
          </p:cNvPr>
          <p:cNvSpPr txBox="1"/>
          <p:nvPr/>
        </p:nvSpPr>
        <p:spPr>
          <a:xfrm>
            <a:off x="6704323" y="5908264"/>
            <a:ext cx="188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/>
              <a:t>Partition Function</a:t>
            </a:r>
          </a:p>
        </p:txBody>
      </p:sp>
    </p:spTree>
    <p:extLst>
      <p:ext uri="{BB962C8B-B14F-4D97-AF65-F5344CB8AC3E}">
        <p14:creationId xmlns:p14="http://schemas.microsoft.com/office/powerpoint/2010/main" val="37600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7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1C68C-DE99-DF93-4024-EC457701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AE97D27-44DB-9914-3E2C-44CE95F4E2B5}"/>
              </a:ext>
            </a:extLst>
          </p:cNvPr>
          <p:cNvGrpSpPr/>
          <p:nvPr/>
        </p:nvGrpSpPr>
        <p:grpSpPr>
          <a:xfrm>
            <a:off x="7112654" y="862013"/>
            <a:ext cx="2750484" cy="2718767"/>
            <a:chOff x="7112654" y="862013"/>
            <a:chExt cx="2750484" cy="2718767"/>
          </a:xfrm>
        </p:grpSpPr>
        <p:pic>
          <p:nvPicPr>
            <p:cNvPr id="6" name="Picture 5" descr="A diagram of a circle with arrows and lines&#10;&#10;Description automatically generated">
              <a:extLst>
                <a:ext uri="{FF2B5EF4-FFF2-40B4-BE49-F238E27FC236}">
                  <a16:creationId xmlns:a16="http://schemas.microsoft.com/office/drawing/2014/main" id="{FB2C96E3-218D-5259-1EF0-0AF508DC8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654" y="1115839"/>
              <a:ext cx="2417155" cy="246494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061D48-AD22-3B37-7A39-13189C1542D2}"/>
                </a:ext>
              </a:extLst>
            </p:cNvPr>
            <p:cNvSpPr/>
            <p:nvPr/>
          </p:nvSpPr>
          <p:spPr>
            <a:xfrm>
              <a:off x="9144000" y="862013"/>
              <a:ext cx="719138" cy="60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A011F-9489-FAC9-A5FC-53D05F0DAA27}"/>
                  </a:ext>
                </a:extLst>
              </p:cNvPr>
              <p:cNvSpPr/>
              <p:nvPr/>
            </p:nvSpPr>
            <p:spPr>
              <a:xfrm>
                <a:off x="1092272" y="3875807"/>
                <a:ext cx="2921412" cy="10934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5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 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2A011F-9489-FAC9-A5FC-53D05F0D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2" y="3875807"/>
                <a:ext cx="2921412" cy="1093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385DD-B8E6-1391-4173-8F957F2E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6</a:t>
            </a:fld>
            <a:endParaRPr lang="en-IE"/>
          </a:p>
        </p:txBody>
      </p:sp>
      <p:pic>
        <p:nvPicPr>
          <p:cNvPr id="33" name="Picture 32" descr="A diagram of a complex loop&#10;&#10;Description automatically generated">
            <a:extLst>
              <a:ext uri="{FF2B5EF4-FFF2-40B4-BE49-F238E27FC236}">
                <a16:creationId xmlns:a16="http://schemas.microsoft.com/office/drawing/2014/main" id="{0779E54D-3AE4-44E3-291C-57609A3B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" y="1046170"/>
            <a:ext cx="4120361" cy="215302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42B21-D98D-61B5-9187-DB35C21A5DF6}"/>
              </a:ext>
            </a:extLst>
          </p:cNvPr>
          <p:cNvSpPr txBox="1"/>
          <p:nvPr/>
        </p:nvSpPr>
        <p:spPr>
          <a:xfrm>
            <a:off x="81763" y="34147"/>
            <a:ext cx="647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model: Nearest neighbour model</a:t>
            </a:r>
            <a:endParaRPr lang="en-IE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78C28-3021-EE33-3745-8A7CBBB58B6B}"/>
                  </a:ext>
                </a:extLst>
              </p:cNvPr>
              <p:cNvSpPr/>
              <p:nvPr/>
            </p:nvSpPr>
            <p:spPr>
              <a:xfrm>
                <a:off x="4977108" y="5411416"/>
                <a:ext cx="2074450" cy="69724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E" sz="25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I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I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78C28-3021-EE33-3745-8A7CBBB58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08" y="5411416"/>
                <a:ext cx="2074450" cy="697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B2A05-FDE8-9DEA-231E-A319C685FD70}"/>
                  </a:ext>
                </a:extLst>
              </p:cNvPr>
              <p:cNvSpPr txBox="1"/>
              <p:nvPr/>
            </p:nvSpPr>
            <p:spPr>
              <a:xfrm>
                <a:off x="3548062" y="6197556"/>
                <a:ext cx="50958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IE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400" b="1" dirty="0">
                    <a:solidFill>
                      <a:schemeClr val="tx1"/>
                    </a:solidFill>
                  </a:rPr>
                  <a:t> the set of all secondary structures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B2A05-FDE8-9DEA-231E-A319C685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062" y="6197556"/>
                <a:ext cx="5095876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11DA127-9E84-1F6F-A047-39538942F16A}"/>
              </a:ext>
            </a:extLst>
          </p:cNvPr>
          <p:cNvSpPr txBox="1"/>
          <p:nvPr/>
        </p:nvSpPr>
        <p:spPr>
          <a:xfrm>
            <a:off x="7570320" y="2116268"/>
            <a:ext cx="150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c = 3 strands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B0A27-3477-61D0-1FB9-E6AFC631434E}"/>
                  </a:ext>
                </a:extLst>
              </p:cNvPr>
              <p:cNvSpPr/>
              <p:nvPr/>
            </p:nvSpPr>
            <p:spPr>
              <a:xfrm>
                <a:off x="6480126" y="3726216"/>
                <a:ext cx="5158595" cy="10934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I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 </m:t>
                      </m:r>
                      <m:r>
                        <m:rPr>
                          <m:sty m:val="p"/>
                        </m:rPr>
                        <a:rPr lang="en-I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assoc</m:t>
                          </m:r>
                        </m:sup>
                      </m:sSup>
                    </m:oMath>
                  </m:oMathPara>
                </a14:m>
                <a:endParaRPr lang="en-I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B0A27-3477-61D0-1FB9-E6AFC6314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26" y="3726216"/>
                <a:ext cx="5158595" cy="1093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0F320F-F44A-E7C2-3B05-7317C86D04B9}"/>
              </a:ext>
            </a:extLst>
          </p:cNvPr>
          <p:cNvSpPr txBox="1"/>
          <p:nvPr/>
        </p:nvSpPr>
        <p:spPr>
          <a:xfrm>
            <a:off x="9687786" y="2142031"/>
            <a:ext cx="2115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0000FF"/>
                </a:solidFill>
                <a:latin typeface="LMSans10-Bold"/>
              </a:rPr>
              <a:t>unique strands </a:t>
            </a:r>
            <a:endParaRPr lang="en-IE" sz="2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63B67-D160-07CC-27D1-8528054610A8}"/>
              </a:ext>
            </a:extLst>
          </p:cNvPr>
          <p:cNvSpPr txBox="1"/>
          <p:nvPr/>
        </p:nvSpPr>
        <p:spPr>
          <a:xfrm>
            <a:off x="7734053" y="767462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A735-30EE-8DDC-37EE-DD195E2D4D2A}"/>
              </a:ext>
            </a:extLst>
          </p:cNvPr>
          <p:cNvSpPr txBox="1"/>
          <p:nvPr/>
        </p:nvSpPr>
        <p:spPr>
          <a:xfrm>
            <a:off x="2207307" y="1084386"/>
            <a:ext cx="19273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Lyngsø and Pedersen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332D4-D7F2-F42D-8DD6-EB6ED600552C}"/>
                  </a:ext>
                </a:extLst>
              </p:cNvPr>
              <p:cNvSpPr txBox="1"/>
              <p:nvPr/>
            </p:nvSpPr>
            <p:spPr>
              <a:xfrm>
                <a:off x="507975" y="1141936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E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332D4-D7F2-F42D-8DD6-EB6ED6005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5" y="1141936"/>
                <a:ext cx="389850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3083C4-DF58-C30D-351A-B7B442EB7DC3}"/>
                  </a:ext>
                </a:extLst>
              </p:cNvPr>
              <p:cNvSpPr txBox="1"/>
              <p:nvPr/>
            </p:nvSpPr>
            <p:spPr>
              <a:xfrm>
                <a:off x="736234" y="1429510"/>
                <a:ext cx="32303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E" sz="1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3083C4-DF58-C30D-351A-B7B442EB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4" y="1429510"/>
                <a:ext cx="323037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EBB76-5BE1-76CE-5B32-F84171ED0A14}"/>
                  </a:ext>
                </a:extLst>
              </p:cNvPr>
              <p:cNvSpPr txBox="1"/>
              <p:nvPr/>
            </p:nvSpPr>
            <p:spPr>
              <a:xfrm>
                <a:off x="841901" y="1643112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E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EBB76-5BE1-76CE-5B32-F84171ED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01" y="1643112"/>
                <a:ext cx="389850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00605C-74BB-59E9-F1E9-A2AB17E1FBDD}"/>
                  </a:ext>
                </a:extLst>
              </p:cNvPr>
              <p:cNvSpPr txBox="1"/>
              <p:nvPr/>
            </p:nvSpPr>
            <p:spPr>
              <a:xfrm>
                <a:off x="1734870" y="1876474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IE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00605C-74BB-59E9-F1E9-A2AB17E1F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70" y="1876474"/>
                <a:ext cx="389850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A8AFFD-B5AC-BEE3-7983-BF737412443A}"/>
                  </a:ext>
                </a:extLst>
              </p:cNvPr>
              <p:cNvSpPr txBox="1"/>
              <p:nvPr/>
            </p:nvSpPr>
            <p:spPr>
              <a:xfrm>
                <a:off x="9174064" y="124300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A8AFFD-B5AC-BEE3-7983-BF737412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064" y="1243002"/>
                <a:ext cx="43473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7C615AD-334B-5026-C3B5-EE8E3C49051F}"/>
                  </a:ext>
                </a:extLst>
              </p:cNvPr>
              <p:cNvSpPr/>
              <p:nvPr/>
            </p:nvSpPr>
            <p:spPr>
              <a:xfrm>
                <a:off x="209492" y="3326969"/>
                <a:ext cx="468697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I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I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I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IE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IE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7C615AD-334B-5026-C3B5-EE8E3C490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2" y="3326969"/>
                <a:ext cx="4686973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50D72-E329-3F2D-F5BC-BB496FBD00BD}"/>
                  </a:ext>
                </a:extLst>
              </p:cNvPr>
              <p:cNvSpPr txBox="1"/>
              <p:nvPr/>
            </p:nvSpPr>
            <p:spPr>
              <a:xfrm>
                <a:off x="3548062" y="1832946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IE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50D72-E329-3F2D-F5BC-BB496FBD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062" y="1832946"/>
                <a:ext cx="393056" cy="3231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0E5E1F-B2F1-AB2B-568F-D57813FCB2A1}"/>
                  </a:ext>
                </a:extLst>
              </p:cNvPr>
              <p:cNvSpPr txBox="1"/>
              <p:nvPr/>
            </p:nvSpPr>
            <p:spPr>
              <a:xfrm>
                <a:off x="2781137" y="2218976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en-IE" sz="15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0E5E1F-B2F1-AB2B-568F-D57813FCB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37" y="2218976"/>
                <a:ext cx="389850" cy="3231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79E589-E3E8-1EC1-410A-57D9508383EE}"/>
                  </a:ext>
                </a:extLst>
              </p:cNvPr>
              <p:cNvSpPr txBox="1"/>
              <p:nvPr/>
            </p:nvSpPr>
            <p:spPr>
              <a:xfrm>
                <a:off x="1128901" y="1744522"/>
                <a:ext cx="32303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IE" sz="1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IE" sz="1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79E589-E3E8-1EC1-410A-57D95083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01" y="1744522"/>
                <a:ext cx="323037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3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696C-19AD-C3D0-B627-3B40958F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C52D7E-D23A-C0F5-5816-CCEEF1D811F7}"/>
              </a:ext>
            </a:extLst>
          </p:cNvPr>
          <p:cNvGrpSpPr/>
          <p:nvPr/>
        </p:nvGrpSpPr>
        <p:grpSpPr>
          <a:xfrm>
            <a:off x="323726" y="1057753"/>
            <a:ext cx="11526726" cy="1643866"/>
            <a:chOff x="3231935" y="386083"/>
            <a:chExt cx="5820901" cy="278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731034-5013-4CD9-1F76-2AC028970BD3}"/>
                </a:ext>
              </a:extLst>
            </p:cNvPr>
            <p:cNvGrpSpPr/>
            <p:nvPr/>
          </p:nvGrpSpPr>
          <p:grpSpPr>
            <a:xfrm>
              <a:off x="3231935" y="386083"/>
              <a:ext cx="5820901" cy="2783850"/>
              <a:chOff x="4434262" y="1940082"/>
              <a:chExt cx="5248296" cy="27838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B473A5C-DBA3-794A-9600-3250EC28D0D2}"/>
                      </a:ext>
                    </a:extLst>
                  </p:cNvPr>
                  <p:cNvSpPr txBox="1"/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IE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IE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I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assoc</m:t>
                              </m:r>
                            </m:sup>
                          </m:sSup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E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𝑙𝑜𝑔𝑅</m:t>
                          </m:r>
                        </m:oMath>
                      </m:oMathPara>
                    </a14:m>
                    <a:endParaRPr lang="en-IE" sz="32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B473A5C-DBA3-794A-9600-3250EC28D0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4262" y="2699238"/>
                    <a:ext cx="5248296" cy="202469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4C55F2E9-B51C-5ABC-CC78-F70365147E81}"/>
                  </a:ext>
                </a:extLst>
              </p:cNvPr>
              <p:cNvSpPr/>
              <p:nvPr/>
            </p:nvSpPr>
            <p:spPr>
              <a:xfrm rot="5400000">
                <a:off x="5170599" y="2398726"/>
                <a:ext cx="167654" cy="52421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EE6ECF-7809-35D0-BBAC-AFC3CB080C74}"/>
                  </a:ext>
                </a:extLst>
              </p:cNvPr>
              <p:cNvSpPr txBox="1"/>
              <p:nvPr/>
            </p:nvSpPr>
            <p:spPr>
              <a:xfrm>
                <a:off x="4936171" y="1940084"/>
                <a:ext cx="654345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Free energy</a:t>
                </a:r>
              </a:p>
            </p:txBody>
          </p:sp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8E5DC417-4F61-685D-FCB0-CC3C6C0FE07B}"/>
                  </a:ext>
                </a:extLst>
              </p:cNvPr>
              <p:cNvSpPr/>
              <p:nvPr/>
            </p:nvSpPr>
            <p:spPr>
              <a:xfrm rot="5400000">
                <a:off x="6064198" y="2310046"/>
                <a:ext cx="167654" cy="701580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E0B28-130B-E1FB-1808-CEE92B19B1C8}"/>
                  </a:ext>
                </a:extLst>
              </p:cNvPr>
              <p:cNvSpPr txBox="1"/>
              <p:nvPr/>
            </p:nvSpPr>
            <p:spPr>
              <a:xfrm>
                <a:off x="5807788" y="1940082"/>
                <a:ext cx="680474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Loop energy</a:t>
                </a:r>
              </a:p>
            </p:txBody>
          </p: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ED24CBD1-179B-65F0-82E1-0C5241096F7C}"/>
                  </a:ext>
                </a:extLst>
              </p:cNvPr>
              <p:cNvSpPr/>
              <p:nvPr/>
            </p:nvSpPr>
            <p:spPr>
              <a:xfrm rot="5400000">
                <a:off x="7305107" y="1975257"/>
                <a:ext cx="167654" cy="1365448"/>
              </a:xfrm>
              <a:prstGeom prst="lef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9E771-2BEE-7CB8-BCBD-68C4833DBC50}"/>
                  </a:ext>
                </a:extLst>
              </p:cNvPr>
              <p:cNvSpPr txBox="1"/>
              <p:nvPr/>
            </p:nvSpPr>
            <p:spPr>
              <a:xfrm>
                <a:off x="6743844" y="1940082"/>
                <a:ext cx="1290180" cy="677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sz="2000" b="1" dirty="0">
                    <a:solidFill>
                      <a:srgbClr val="FF0000"/>
                    </a:solidFill>
                  </a:rPr>
                  <a:t>Entropic association cost</a:t>
                </a:r>
              </a:p>
            </p:txBody>
          </p:sp>
        </p:grp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77F5DB1E-238A-B7DD-A98E-4A41D5C064D0}"/>
                </a:ext>
              </a:extLst>
            </p:cNvPr>
            <p:cNvSpPr/>
            <p:nvPr/>
          </p:nvSpPr>
          <p:spPr>
            <a:xfrm rot="5400000">
              <a:off x="7847498" y="669026"/>
              <a:ext cx="167654" cy="86790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35605D-A9F9-BD07-D657-5F061D4FE8BF}"/>
                </a:ext>
              </a:extLst>
            </p:cNvPr>
            <p:cNvSpPr txBox="1"/>
            <p:nvPr/>
          </p:nvSpPr>
          <p:spPr>
            <a:xfrm>
              <a:off x="7392374" y="386083"/>
              <a:ext cx="1077902" cy="677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>
                  <a:solidFill>
                    <a:srgbClr val="0000FF"/>
                  </a:solidFill>
                </a:rPr>
                <a:t>Symmetry penalty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A87728-E745-A783-18E9-E63589B9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130" y="6382544"/>
            <a:ext cx="2743200" cy="365125"/>
          </a:xfrm>
        </p:spPr>
        <p:txBody>
          <a:bodyPr/>
          <a:lstStyle/>
          <a:p>
            <a:fld id="{22C6061E-58D5-4E68-B2E6-5F1E71279389}" type="slidenum">
              <a:rPr lang="en-IE" smtClean="0"/>
              <a:t>7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C6C23-39A5-B1BB-AA94-16D4B674D5EA}"/>
                  </a:ext>
                </a:extLst>
              </p:cNvPr>
              <p:cNvSpPr txBox="1"/>
              <p:nvPr/>
            </p:nvSpPr>
            <p:spPr>
              <a:xfrm>
                <a:off x="3911532" y="562255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E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8C6C23-39A5-B1BB-AA94-16D4B674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32" y="562255"/>
                <a:ext cx="49853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77C52B-C865-3737-6E53-B8B3399307A3}"/>
                  </a:ext>
                </a:extLst>
              </p:cNvPr>
              <p:cNvSpPr txBox="1"/>
              <p:nvPr/>
            </p:nvSpPr>
            <p:spPr>
              <a:xfrm>
                <a:off x="6440343" y="576457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77C52B-C865-3737-6E53-B8B339930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43" y="576457"/>
                <a:ext cx="49853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26871-337D-CDEA-BEA0-08E9315CFD32}"/>
                  </a:ext>
                </a:extLst>
              </p:cNvPr>
              <p:cNvSpPr txBox="1"/>
              <p:nvPr/>
            </p:nvSpPr>
            <p:spPr>
              <a:xfrm>
                <a:off x="9321641" y="558799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726871-337D-CDEA-BEA0-08E9315C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641" y="558799"/>
                <a:ext cx="4985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A3A9A49-D8AC-246C-AF71-2965E6323127}"/>
              </a:ext>
            </a:extLst>
          </p:cNvPr>
          <p:cNvGrpSpPr/>
          <p:nvPr/>
        </p:nvGrpSpPr>
        <p:grpSpPr>
          <a:xfrm>
            <a:off x="404059" y="2971293"/>
            <a:ext cx="7014946" cy="3624708"/>
            <a:chOff x="1941485" y="2519438"/>
            <a:chExt cx="8309030" cy="41673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59F784-F03A-C51D-D4F7-BFD23E23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485" y="2519438"/>
              <a:ext cx="8309030" cy="41673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1CF52A-C06C-B30D-6F6C-3DEFB2FFC660}"/>
                </a:ext>
              </a:extLst>
            </p:cNvPr>
            <p:cNvSpPr txBox="1"/>
            <p:nvPr/>
          </p:nvSpPr>
          <p:spPr>
            <a:xfrm>
              <a:off x="4254287" y="4631659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1</a:t>
              </a:r>
              <a:endParaRPr lang="en-IE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1D9A9C-4BEC-1836-1128-2E0268A05CC5}"/>
                </a:ext>
              </a:extLst>
            </p:cNvPr>
            <p:cNvSpPr txBox="1"/>
            <p:nvPr/>
          </p:nvSpPr>
          <p:spPr>
            <a:xfrm>
              <a:off x="5940061" y="4631659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2</a:t>
              </a:r>
              <a:endParaRPr lang="en-I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387875-F898-F461-08C4-6D3A651F2E58}"/>
                </a:ext>
              </a:extLst>
            </p:cNvPr>
            <p:cNvSpPr txBox="1"/>
            <p:nvPr/>
          </p:nvSpPr>
          <p:spPr>
            <a:xfrm>
              <a:off x="7617842" y="4622133"/>
              <a:ext cx="351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1800" b="1" dirty="0">
                  <a:solidFill>
                    <a:srgbClr val="0000FF"/>
                  </a:solidFill>
                </a:rPr>
                <a:t>4</a:t>
              </a:r>
              <a:endParaRPr lang="en-I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13E090-F098-E632-FA14-6BA32DF1FDEA}"/>
              </a:ext>
            </a:extLst>
          </p:cNvPr>
          <p:cNvSpPr txBox="1"/>
          <p:nvPr/>
        </p:nvSpPr>
        <p:spPr>
          <a:xfrm>
            <a:off x="71130" y="66046"/>
            <a:ext cx="10990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LMSans10-Bold"/>
              </a:rPr>
              <a:t>Energy model: Nearest neighbour model </a:t>
            </a:r>
            <a:r>
              <a:rPr lang="en-IE" sz="2800" b="1" dirty="0">
                <a:solidFill>
                  <a:srgbClr val="FF0000"/>
                </a:solidFill>
                <a:latin typeface="LMSans10-Bold"/>
              </a:rPr>
              <a:t>(allowing repeated strands) </a:t>
            </a:r>
            <a:endParaRPr lang="en-IE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4941BC-D5C7-2E5B-232D-D0B999999481}"/>
                  </a:ext>
                </a:extLst>
              </p:cNvPr>
              <p:cNvSpPr/>
              <p:nvPr/>
            </p:nvSpPr>
            <p:spPr>
              <a:xfrm>
                <a:off x="8610597" y="4032383"/>
                <a:ext cx="2277162" cy="87760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E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E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E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IE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IE" sz="3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E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E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4941BC-D5C7-2E5B-232D-D0B99999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97" y="4032383"/>
                <a:ext cx="2277162" cy="8776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9E836-B93B-78BE-515B-64698499689F}"/>
                  </a:ext>
                </a:extLst>
              </p:cNvPr>
              <p:cNvSpPr txBox="1"/>
              <p:nvPr/>
            </p:nvSpPr>
            <p:spPr>
              <a:xfrm>
                <a:off x="7695562" y="5024558"/>
                <a:ext cx="41072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IE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000" b="1" dirty="0">
                    <a:solidFill>
                      <a:schemeClr val="tx1"/>
                    </a:solidFill>
                  </a:rPr>
                  <a:t> the set of all </a:t>
                </a:r>
                <a:r>
                  <a:rPr lang="en-IE" sz="2000" b="1" u="sng" dirty="0">
                    <a:solidFill>
                      <a:srgbClr val="7030A0"/>
                    </a:solidFill>
                  </a:rPr>
                  <a:t>connected</a:t>
                </a:r>
                <a:r>
                  <a:rPr lang="en-IE" sz="2000" b="1" dirty="0">
                    <a:solidFill>
                      <a:schemeClr val="tx1"/>
                    </a:solidFill>
                  </a:rPr>
                  <a:t> structures</a:t>
                </a:r>
              </a:p>
              <a:p>
                <a14:m>
                  <m:oMath xmlns:m="http://schemas.openxmlformats.org/officeDocument/2006/math">
                    <m:r>
                      <a:rPr lang="en-IE" sz="2000" b="1" i="0" dirty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IE" sz="2000" b="1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E" sz="2000" b="1" dirty="0"/>
                  <a:t> degree of rotational symmetry </a:t>
                </a:r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29E836-B93B-78BE-515B-646984996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62" y="5024558"/>
                <a:ext cx="4107232" cy="707886"/>
              </a:xfrm>
              <a:prstGeom prst="rect">
                <a:avLst/>
              </a:prstGeom>
              <a:blipFill>
                <a:blip r:embed="rId8"/>
                <a:stretch>
                  <a:fillRect t="-4310" r="-1335" b="-146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F8E74B-AF5E-1ED6-951C-BF809C3B5DCA}"/>
                  </a:ext>
                </a:extLst>
              </p:cNvPr>
              <p:cNvSpPr txBox="1"/>
              <p:nvPr/>
            </p:nvSpPr>
            <p:spPr>
              <a:xfrm>
                <a:off x="432829" y="4108841"/>
                <a:ext cx="1406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>
                    <a:solidFill>
                      <a:srgbClr val="FF000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IE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IE" b="1" dirty="0">
                    <a:solidFill>
                      <a:srgbClr val="FF0000"/>
                    </a:solidFill>
                  </a:rPr>
                  <a:t> strands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F8E74B-AF5E-1ED6-951C-BF809C3B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9" y="4108841"/>
                <a:ext cx="1406539" cy="369332"/>
              </a:xfrm>
              <a:prstGeom prst="rect">
                <a:avLst/>
              </a:prstGeom>
              <a:blipFill>
                <a:blip r:embed="rId9"/>
                <a:stretch>
                  <a:fillRect l="-3463" t="-8197" r="-3463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3F942C8-FA40-1199-9132-4F7E05D59B43}"/>
              </a:ext>
            </a:extLst>
          </p:cNvPr>
          <p:cNvSpPr txBox="1"/>
          <p:nvPr/>
        </p:nvSpPr>
        <p:spPr>
          <a:xfrm>
            <a:off x="6253270" y="2997669"/>
            <a:ext cx="1174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baseline="0" dirty="0">
                <a:solidFill>
                  <a:srgbClr val="0000FF"/>
                </a:solidFill>
              </a:rPr>
              <a:t>Dirks</a:t>
            </a:r>
            <a:r>
              <a:rPr lang="en-US" sz="1000" dirty="0">
                <a:solidFill>
                  <a:srgbClr val="0000FF"/>
                </a:solidFill>
              </a:rPr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111681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CBA63-7E1F-858C-714D-3BAC6DC197A4}"/>
              </a:ext>
            </a:extLst>
          </p:cNvPr>
          <p:cNvSpPr txBox="1"/>
          <p:nvPr/>
        </p:nvSpPr>
        <p:spPr>
          <a:xfrm>
            <a:off x="114299" y="67280"/>
            <a:ext cx="10699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600" b="1" dirty="0"/>
              <a:t>Computational complexity of Minimum Free Energy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/>
              <p:nvPr/>
            </p:nvSpPr>
            <p:spPr>
              <a:xfrm>
                <a:off x="10610753" y="4575404"/>
                <a:ext cx="139551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sz="1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200" dirty="0"/>
                  <a:t>bases, </a:t>
                </a:r>
                <a14:m>
                  <m:oMath xmlns:m="http://schemas.openxmlformats.org/officeDocument/2006/math">
                    <m:r>
                      <a:rPr lang="en-IE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E" sz="1200" dirty="0"/>
                  <a:t> strands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3D177A-41F8-8F47-B9C0-EB73F4445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753" y="4575404"/>
                <a:ext cx="1395510" cy="276999"/>
              </a:xfrm>
              <a:prstGeom prst="rect">
                <a:avLst/>
              </a:prstGeom>
              <a:blipFill>
                <a:blip r:embed="rId2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C24C3E-4088-3C1A-7DFF-83F7804E5CF3}"/>
                  </a:ext>
                </a:extLst>
              </p:cNvPr>
              <p:cNvSpPr txBox="1"/>
              <p:nvPr/>
            </p:nvSpPr>
            <p:spPr>
              <a:xfrm>
                <a:off x="4114911" y="5760279"/>
                <a:ext cx="396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/>
                  <a:t>Open problem for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I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IE" sz="2400" b="1" dirty="0"/>
                  <a:t> years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C24C3E-4088-3C1A-7DFF-83F7804E5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11" y="5760279"/>
                <a:ext cx="3962175" cy="461665"/>
              </a:xfrm>
              <a:prstGeom prst="rect">
                <a:avLst/>
              </a:prstGeom>
              <a:blipFill>
                <a:blip r:embed="rId4"/>
                <a:stretch>
                  <a:fillRect l="-2308" t="-10526" r="-1538" b="-28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BA70A-65F8-FFFC-E640-B960E64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8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851020"/>
                  </p:ext>
                </p:extLst>
              </p:nvPr>
            </p:nvGraphicFramePr>
            <p:xfrm>
              <a:off x="204787" y="1743174"/>
              <a:ext cx="11801475" cy="2704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717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484304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IE" sz="22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IE" sz="2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Multiple </a:t>
                          </a:r>
                          <a:r>
                            <a:rPr lang="en-IE" sz="2200" b="1" u="none" dirty="0">
                              <a:solidFill>
                                <a:srgbClr val="FF0000"/>
                              </a:solidFill>
                            </a:rPr>
                            <a:t>unique</a:t>
                          </a:r>
                          <a:r>
                            <a:rPr lang="en-IE" sz="2200" dirty="0"/>
                            <a:t> Strands,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I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I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  <m:r>
                                          <a:rPr lang="en-IE" sz="2400" b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IE" sz="2400" b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Multiple Strands </a:t>
                          </a:r>
                          <a:r>
                            <a:rPr lang="en-IE" sz="2200" b="1" dirty="0">
                              <a:solidFill>
                                <a:srgbClr val="FF0000"/>
                              </a:solidFill>
                            </a:rPr>
                            <a:t>allowing repeats</a:t>
                          </a:r>
                          <a:r>
                            <a:rPr lang="en-IE" sz="2200" dirty="0"/>
                            <a:t>, Bounded </a:t>
                          </a:r>
                          <a14:m>
                            <m:oMath xmlns:m="http://schemas.openxmlformats.org/officeDocument/2006/math"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(≤</m:t>
                              </m:r>
                              <m:r>
                                <m:rPr>
                                  <m:sty m:val="p"/>
                                </m:rPr>
                                <a:rPr lang="en-IE" sz="22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IE" sz="22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3500" b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IE" sz="3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𝑁𝑃</m:t>
                                </m:r>
                                <m: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2400" b="0" smtClean="0">
                                    <a:latin typeface="Cambria Math" panose="02040503050406030204" pitchFamily="18" charset="0"/>
                                  </a:rPr>
                                  <m:t>Complete</m:t>
                                </m:r>
                              </m:oMath>
                            </m:oMathPara>
                          </a14:m>
                          <a:endParaRPr lang="en-IE" sz="24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00403AB-C3BD-921E-B647-DC828F95A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851020"/>
                  </p:ext>
                </p:extLst>
              </p:nvPr>
            </p:nvGraphicFramePr>
            <p:xfrm>
              <a:off x="204787" y="1743174"/>
              <a:ext cx="11801475" cy="2704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7171">
                      <a:extLst>
                        <a:ext uri="{9D8B030D-6E8A-4147-A177-3AD203B41FA5}">
                          <a16:colId xmlns:a16="http://schemas.microsoft.com/office/drawing/2014/main" val="2667351191"/>
                        </a:ext>
                      </a:extLst>
                    </a:gridCol>
                    <a:gridCol w="3484304">
                      <a:extLst>
                        <a:ext uri="{9D8B030D-6E8A-4147-A177-3AD203B41FA5}">
                          <a16:colId xmlns:a16="http://schemas.microsoft.com/office/drawing/2014/main" val="3053212678"/>
                        </a:ext>
                      </a:extLst>
                    </a:gridCol>
                  </a:tblGrid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Input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>
                              <a:solidFill>
                                <a:schemeClr val="bg1"/>
                              </a:solidFill>
                            </a:rPr>
                            <a:t>MFE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77686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200" dirty="0"/>
                            <a:t>Single Strand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111765" r="-699" b="-32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3872779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" t="-209302" r="-42198" b="-22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209302" r="-699" b="-22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590790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" t="-260784" r="-42198" b="-8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260784" r="-699" b="-89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873882"/>
                      </a:ext>
                    </a:extLst>
                  </a:tr>
                  <a:tr h="5198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200" dirty="0"/>
                            <a:t>Multiple Strands, Unbounded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8811" t="-427907" r="-699" b="-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367326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573548-2D65-42E6-D52E-341E2AA8A066}"/>
              </a:ext>
            </a:extLst>
          </p:cNvPr>
          <p:cNvCxnSpPr>
            <a:cxnSpLocks/>
          </p:cNvCxnSpPr>
          <p:nvPr/>
        </p:nvCxnSpPr>
        <p:spPr>
          <a:xfrm flipH="1">
            <a:off x="7177548" y="3706761"/>
            <a:ext cx="2222091" cy="19239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BB245-E371-B4D8-B789-E96608A51BB3}"/>
              </a:ext>
            </a:extLst>
          </p:cNvPr>
          <p:cNvSpPr/>
          <p:nvPr/>
        </p:nvSpPr>
        <p:spPr>
          <a:xfrm>
            <a:off x="6469626" y="2877553"/>
            <a:ext cx="1929085" cy="33916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/>
              <a:t>Dirkis</a:t>
            </a:r>
            <a:r>
              <a:rPr lang="en-IE" b="1" dirty="0"/>
              <a:t> er al. 2007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42CE6A-00AE-8B0E-FEAF-0313B2C681A1}"/>
              </a:ext>
            </a:extLst>
          </p:cNvPr>
          <p:cNvSpPr/>
          <p:nvPr/>
        </p:nvSpPr>
        <p:spPr>
          <a:xfrm>
            <a:off x="6176620" y="4002594"/>
            <a:ext cx="2222091" cy="33916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Condon et al. 2021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E41F99-1C8A-BE88-BD6A-F5E2AC395043}"/>
              </a:ext>
            </a:extLst>
          </p:cNvPr>
          <p:cNvSpPr/>
          <p:nvPr/>
        </p:nvSpPr>
        <p:spPr>
          <a:xfrm>
            <a:off x="6096001" y="2350423"/>
            <a:ext cx="2302710" cy="33916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/>
              <a:t>Nussinov</a:t>
            </a:r>
            <a:r>
              <a:rPr lang="en-IE" b="1" dirty="0"/>
              <a:t> et al. 1980</a:t>
            </a:r>
          </a:p>
        </p:txBody>
      </p:sp>
    </p:spTree>
    <p:extLst>
      <p:ext uri="{BB962C8B-B14F-4D97-AF65-F5344CB8AC3E}">
        <p14:creationId xmlns:p14="http://schemas.microsoft.com/office/powerpoint/2010/main" val="42168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F864-2A60-3C5C-EE2E-7A491C04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92D6-F3D8-999C-1F1D-075FF6ACB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442" y="1102199"/>
            <a:ext cx="8523116" cy="509586"/>
          </a:xfrm>
        </p:spPr>
        <p:txBody>
          <a:bodyPr>
            <a:noAutofit/>
          </a:bodyPr>
          <a:lstStyle/>
          <a:p>
            <a:r>
              <a:rPr lang="en-IE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symmetry makes that difference?</a:t>
            </a:r>
            <a:endParaRPr lang="en-IE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378AC-B5E5-F163-4443-1ACBFC51A531}"/>
              </a:ext>
            </a:extLst>
          </p:cNvPr>
          <p:cNvSpPr txBox="1"/>
          <p:nvPr/>
        </p:nvSpPr>
        <p:spPr>
          <a:xfrm>
            <a:off x="3676175" y="1914712"/>
            <a:ext cx="4839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9600" b="1" dirty="0">
                <a:solidFill>
                  <a:srgbClr val="FF0000"/>
                </a:solidFill>
              </a:rPr>
              <a:t>Entropy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886458-F166-645E-D722-F0EC1CAF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27" y="3898398"/>
            <a:ext cx="2253945" cy="22539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A224D-C450-F121-E56F-397C6E04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061E-58D5-4E68-B2E6-5F1E7127938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08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Widescreen</PresentationFormat>
  <Paragraphs>249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LMRoman12-Bold</vt:lpstr>
      <vt:lpstr>LMSans10-Bold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symmetry makes that difference?</vt:lpstr>
      <vt:lpstr>PowerPoint Presentation</vt:lpstr>
      <vt:lpstr>PowerPoint Presentation</vt:lpstr>
      <vt:lpstr>PowerPoint Presentation</vt:lpstr>
      <vt:lpstr>PowerPoint Presentation</vt:lpstr>
      <vt:lpstr>Why is this difficult? </vt:lpstr>
      <vt:lpstr>Why symmetry makes it difficult?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Free Energy, Partition Function and Kinetics Simulation Algorithms for a Multistranded Scaffolded DNA Computer</dc:title>
  <dc:creator>aaaa bbbb</dc:creator>
  <cp:lastModifiedBy>Ahmed Shalaby</cp:lastModifiedBy>
  <cp:revision>406</cp:revision>
  <dcterms:created xsi:type="dcterms:W3CDTF">2023-08-24T08:26:37Z</dcterms:created>
  <dcterms:modified xsi:type="dcterms:W3CDTF">2024-12-06T10:18:34Z</dcterms:modified>
</cp:coreProperties>
</file>