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740" r:id="rId3"/>
    <p:sldId id="702" r:id="rId4"/>
    <p:sldId id="682" r:id="rId5"/>
    <p:sldId id="747" r:id="rId6"/>
    <p:sldId id="567" r:id="rId7"/>
    <p:sldId id="741" r:id="rId8"/>
    <p:sldId id="738" r:id="rId9"/>
    <p:sldId id="460" r:id="rId10"/>
    <p:sldId id="612" r:id="rId11"/>
    <p:sldId id="694" r:id="rId12"/>
    <p:sldId id="727" r:id="rId13"/>
    <p:sldId id="729" r:id="rId14"/>
    <p:sldId id="742" r:id="rId15"/>
    <p:sldId id="641" r:id="rId16"/>
    <p:sldId id="640" r:id="rId17"/>
    <p:sldId id="593" r:id="rId18"/>
    <p:sldId id="732" r:id="rId19"/>
    <p:sldId id="733" r:id="rId20"/>
    <p:sldId id="734" r:id="rId21"/>
    <p:sldId id="735" r:id="rId22"/>
    <p:sldId id="736" r:id="rId23"/>
    <p:sldId id="737" r:id="rId24"/>
    <p:sldId id="74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F0BC5"/>
    <a:srgbClr val="FA0000"/>
    <a:srgbClr val="CB97C4"/>
    <a:srgbClr val="EFB949"/>
    <a:srgbClr val="B4D56F"/>
    <a:srgbClr val="BDBEC0"/>
    <a:srgbClr val="90A7D6"/>
    <a:srgbClr val="FAFAFA"/>
    <a:srgbClr val="FFF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4" autoAdjust="0"/>
    <p:restoredTop sz="94395" autoAdjust="0"/>
  </p:normalViewPr>
  <p:slideViewPr>
    <p:cSldViewPr snapToGrid="0">
      <p:cViewPr varScale="1">
        <p:scale>
          <a:sx n="65" d="100"/>
          <a:sy n="65" d="100"/>
        </p:scale>
        <p:origin x="628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57FFF-CE8C-483F-BD52-A7CED59AC14D}" type="datetimeFigureOut">
              <a:rPr lang="en-IE" smtClean="0"/>
              <a:t>13/12/2025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0ADB9-E197-477B-8439-C5E6D13A7D8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269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FA3F9-31BE-2D3D-F7F6-53D700108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C4ADA3-3077-5E47-AD3D-0EC42F333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9A1096-71C3-3024-E027-D5BB642AC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258FC-293B-B462-5DE5-F4A9971D0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08451-83B8-4AF2-BCB4-DC6ECFB5C9E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756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D2E93-EB95-190B-2567-907C5DD57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40DA84-3D68-635C-491C-BD655BD74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8C35E-FFD1-E483-C7A4-8D2E24752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223D8-57D8-9FAB-BD6B-9EB6A5701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08451-83B8-4AF2-BCB4-DC6ECFB5C9EC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996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4FF9-BE5E-D70C-9A9A-C91405821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F7FF0-068E-E21D-0DD2-618B4C882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E2563-F7AA-55D6-1F7E-D45EBFB5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39099-B73E-9EA6-3F15-628E9A985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D2C9F-EF11-23F0-EA5C-B915ECFC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2479" y="6453533"/>
            <a:ext cx="2743200" cy="365125"/>
          </a:xfrm>
        </p:spPr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203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29F1-50D6-3D40-93A5-E1CBE710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22004-3734-3C5E-A7E4-E821CE900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2B76B-8187-6E43-EA17-279028F5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F67E0-13B8-A426-1F94-163182C3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A9696-FE0B-44E8-4A96-957C72B7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624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4E67F-A786-611D-76E2-30DE81758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70745-7BDB-5738-000C-624312308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B069F-2BFC-C268-B648-F40320A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44AC4-11A6-B47F-2639-80DA45E0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76FBE-27B3-3B9E-0CCA-D9C0D70B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241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F461-E12C-D4F6-B678-2A1BB054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44032-3B09-89E2-2090-70B19949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B61C7-E43E-FFFD-A01E-28E9D40BE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80FE-3A2E-0A74-34AD-0651C364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41F20-A2E6-C99A-F371-4024C285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261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84A81-BA77-CB63-522F-3FCC35A0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B4A69-D167-DE02-FC0C-96EDB7B5A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EC122-265E-C07C-6D41-3FA610DD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623DC-3736-DE1B-7208-EA5F6C16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06CE6-B629-ED0F-0211-A1CFD73D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37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A546F-3F3F-9C02-43A7-BE476104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434E-7739-46AA-41FD-3A7196939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6094F-595B-273F-9487-C9A9F4892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DF86C-0F5A-8E40-5259-25F522F5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F184A-010A-8975-235F-13960304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193F8-7F7E-FC37-903A-C367F388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301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F805B-5D71-42D2-BFC1-2267D0BF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3AD18-5858-1580-5ED7-141F2A8C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98E5C-6259-B33C-CB73-38903DBAA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0656E-C6CD-1125-4068-2D9A894E6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C87AB3-F4DC-A133-8B6B-636B85F5A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7C936-DF83-1679-446B-09D81CE0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17F30-D476-D2E9-ABDF-FE74521E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1DD477-3B22-1128-A915-A44F526E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193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6A66-10ED-66EE-1726-C0A4CA8C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A973A-9389-73A1-95FE-5EAE1D4B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7219F-3C9D-2D4B-05A0-FC011AC40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886B6-8822-9C60-2FFF-7E14F84E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844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52078-A095-65AB-7FBF-176A0EFF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4B9296-717D-189B-A598-52B0D32B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8EFCA-4B42-FEBB-7C4E-D2D40C1B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161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824D-B6A0-215B-C353-7F60B054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B00D4-7CEA-6F6F-5846-D23C6B62F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3561A-2CB5-CDD4-49D3-AD3724971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68509-1E01-ED75-B012-2DFA7B5E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B8FE6-1436-AAA5-E51A-BACAB1CE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48BD4-EA65-2443-FA2E-A1C63608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169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1C4E-10E1-5B7D-211A-44B11183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0D5E89-EE97-E3EF-CE05-8213A5BEB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F8679-2494-0896-0DC8-7027E7328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53687-08AE-3A14-546F-7FF17756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06/02/2025</a:t>
            </a:r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FBC88-3AC5-71A7-1B50-2B5685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149A8-426A-4A57-BD58-A3ED68F8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058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1C5E1-CC73-8B95-B146-A16C304A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8A8BD-0E11-9F08-4C50-A7F9F3B16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94C02-12AF-B5E5-FCBA-54A3AF13C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06/02/2025</a:t>
            </a:r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49B8D-6BF1-A368-1750-7D36BD1A2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F1A59-E6D9-0B4F-58E1-35419FDE5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892A1-6BEB-4F23-A240-4E195161AE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56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390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500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58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5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60.png"/><Relationship Id="rId10" Type="http://schemas.openxmlformats.org/officeDocument/2006/relationships/image" Target="../media/image61.png"/><Relationship Id="rId4" Type="http://schemas.openxmlformats.org/officeDocument/2006/relationships/image" Target="../media/image550.png"/><Relationship Id="rId9" Type="http://schemas.openxmlformats.org/officeDocument/2006/relationships/image" Target="../media/image5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13" Type="http://schemas.openxmlformats.org/officeDocument/2006/relationships/image" Target="../media/image64.png"/><Relationship Id="rId12" Type="http://schemas.openxmlformats.org/officeDocument/2006/relationships/image" Target="../media/image63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62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0.png"/><Relationship Id="rId9" Type="http://schemas.openxmlformats.org/officeDocument/2006/relationships/image" Target="../media/image521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7" Type="http://schemas.openxmlformats.org/officeDocument/2006/relationships/image" Target="../media/image600.png"/><Relationship Id="rId12" Type="http://schemas.openxmlformats.org/officeDocument/2006/relationships/image" Target="../media/image72.png"/><Relationship Id="rId17" Type="http://schemas.openxmlformats.org/officeDocument/2006/relationships/image" Target="../media/image71.png"/><Relationship Id="rId16" Type="http://schemas.openxmlformats.org/officeDocument/2006/relationships/image" Target="../media/image7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0.png"/><Relationship Id="rId11" Type="http://schemas.openxmlformats.org/officeDocument/2006/relationships/image" Target="../media/image681.png"/><Relationship Id="rId5" Type="http://schemas.openxmlformats.org/officeDocument/2006/relationships/image" Target="../media/image480.png"/><Relationship Id="rId10" Type="http://schemas.openxmlformats.org/officeDocument/2006/relationships/image" Target="../media/image660.png"/><Relationship Id="rId9" Type="http://schemas.openxmlformats.org/officeDocument/2006/relationships/image" Target="../media/image520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20.png"/><Relationship Id="rId5" Type="http://schemas.openxmlformats.org/officeDocument/2006/relationships/image" Target="../media/image69.png"/><Relationship Id="rId10" Type="http://schemas.openxmlformats.org/officeDocument/2006/relationships/image" Target="../media/image78.png"/><Relationship Id="rId4" Type="http://schemas.openxmlformats.org/officeDocument/2006/relationships/image" Target="../media/image70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69.png"/><Relationship Id="rId12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700.png"/><Relationship Id="rId4" Type="http://schemas.openxmlformats.org/officeDocument/2006/relationships/image" Target="../media/image81.png"/><Relationship Id="rId9" Type="http://schemas.openxmlformats.org/officeDocument/2006/relationships/image" Target="../media/image71.pn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87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openxmlformats.org/officeDocument/2006/relationships/image" Target="../media/image88.png"/><Relationship Id="rId12" Type="http://schemas.openxmlformats.org/officeDocument/2006/relationships/image" Target="../media/image910.png"/><Relationship Id="rId2" Type="http://schemas.openxmlformats.org/officeDocument/2006/relationships/image" Target="../media/image571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89.png"/><Relationship Id="rId15" Type="http://schemas.openxmlformats.org/officeDocument/2006/relationships/image" Target="../media/image61.png"/><Relationship Id="rId10" Type="http://schemas.openxmlformats.org/officeDocument/2006/relationships/image" Target="../media/image900.png"/><Relationship Id="rId4" Type="http://schemas.openxmlformats.org/officeDocument/2006/relationships/image" Target="../media/image550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3" Type="http://schemas.openxmlformats.org/officeDocument/2006/relationships/image" Target="../media/image88.png"/><Relationship Id="rId12" Type="http://schemas.openxmlformats.org/officeDocument/2006/relationships/image" Target="../media/image69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5" Type="http://schemas.openxmlformats.org/officeDocument/2006/relationships/image" Target="../media/image71.png"/><Relationship Id="rId4" Type="http://schemas.openxmlformats.org/officeDocument/2006/relationships/image" Target="../media/image550.png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7.pn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hyperlink" Target="Shalabycave.com" TargetMode="External"/><Relationship Id="rId21" Type="http://schemas.openxmlformats.org/officeDocument/2006/relationships/image" Target="../media/image104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5.jpg"/><Relationship Id="rId25" Type="http://schemas.openxmlformats.org/officeDocument/2006/relationships/image" Target="../media/image108.png"/><Relationship Id="rId2" Type="http://schemas.openxmlformats.org/officeDocument/2006/relationships/image" Target="../media/image86.jpeg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24" Type="http://schemas.openxmlformats.org/officeDocument/2006/relationships/image" Target="../media/image107.png"/><Relationship Id="rId5" Type="http://schemas.openxmlformats.org/officeDocument/2006/relationships/image" Target="../media/image87.jpeg"/><Relationship Id="rId15" Type="http://schemas.openxmlformats.org/officeDocument/2006/relationships/image" Target="../media/image99.png"/><Relationship Id="rId23" Type="http://schemas.openxmlformats.org/officeDocument/2006/relationships/image" Target="../media/image106.png"/><Relationship Id="rId10" Type="http://schemas.openxmlformats.org/officeDocument/2006/relationships/image" Target="../media/image94.png"/><Relationship Id="rId19" Type="http://schemas.openxmlformats.org/officeDocument/2006/relationships/image" Target="../media/image102.png"/><Relationship Id="rId4" Type="http://schemas.openxmlformats.org/officeDocument/2006/relationships/hyperlink" Target="http://dna.hamilton.ie/" TargetMode="External"/><Relationship Id="rId9" Type="http://schemas.openxmlformats.org/officeDocument/2006/relationships/hyperlink" Target="https://dna.hamilton.ie/people.html" TargetMode="External"/><Relationship Id="rId14" Type="http://schemas.openxmlformats.org/officeDocument/2006/relationships/image" Target="../media/image98.png"/><Relationship Id="rId22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5.png"/><Relationship Id="rId7" Type="http://schemas.openxmlformats.org/officeDocument/2006/relationships/image" Target="../media/image112.png"/><Relationship Id="rId12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6.png"/><Relationship Id="rId10" Type="http://schemas.openxmlformats.org/officeDocument/2006/relationships/image" Target="../media/image1010.png"/><Relationship Id="rId4" Type="http://schemas.openxmlformats.org/officeDocument/2006/relationships/image" Target="../media/image810.png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110.png"/><Relationship Id="rId7" Type="http://schemas.openxmlformats.org/officeDocument/2006/relationships/image" Target="../media/image171.png"/><Relationship Id="rId2" Type="http://schemas.openxmlformats.org/officeDocument/2006/relationships/image" Target="../media/image10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11" Type="http://schemas.openxmlformats.org/officeDocument/2006/relationships/image" Target="../media/image21.png"/><Relationship Id="rId5" Type="http://schemas.openxmlformats.org/officeDocument/2006/relationships/image" Target="../media/image150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1.png"/><Relationship Id="rId7" Type="http://schemas.openxmlformats.org/officeDocument/2006/relationships/image" Target="../media/image2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11" Type="http://schemas.openxmlformats.org/officeDocument/2006/relationships/image" Target="../media/image16.png"/><Relationship Id="rId5" Type="http://schemas.openxmlformats.org/officeDocument/2006/relationships/image" Target="../media/image170.png"/><Relationship Id="rId10" Type="http://schemas.openxmlformats.org/officeDocument/2006/relationships/image" Target="../media/image17.png"/><Relationship Id="rId4" Type="http://schemas.openxmlformats.org/officeDocument/2006/relationships/image" Target="../media/image160.png"/><Relationship Id="rId9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261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11" Type="http://schemas.openxmlformats.org/officeDocument/2006/relationships/image" Target="../media/image30.png"/><Relationship Id="rId5" Type="http://schemas.openxmlformats.org/officeDocument/2006/relationships/image" Target="../media/image240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0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openxmlformats.org/officeDocument/2006/relationships/image" Target="../media/image371.png"/><Relationship Id="rId3" Type="http://schemas.openxmlformats.org/officeDocument/2006/relationships/image" Target="../media/image43.png"/><Relationship Id="rId21" Type="http://schemas.openxmlformats.org/officeDocument/2006/relationships/image" Target="../media/image42.png"/><Relationship Id="rId7" Type="http://schemas.openxmlformats.org/officeDocument/2006/relationships/image" Target="../media/image430.png"/><Relationship Id="rId12" Type="http://schemas.openxmlformats.org/officeDocument/2006/relationships/image" Target="../media/image48.png"/><Relationship Id="rId17" Type="http://schemas.openxmlformats.org/officeDocument/2006/relationships/image" Target="../media/image36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2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png"/><Relationship Id="rId11" Type="http://schemas.openxmlformats.org/officeDocument/2006/relationships/image" Target="../media/image300.png"/><Relationship Id="rId5" Type="http://schemas.openxmlformats.org/officeDocument/2006/relationships/image" Target="../media/image45.png"/><Relationship Id="rId15" Type="http://schemas.openxmlformats.org/officeDocument/2006/relationships/image" Target="../media/image340.png"/><Relationship Id="rId10" Type="http://schemas.openxmlformats.org/officeDocument/2006/relationships/image" Target="../media/image47.png"/><Relationship Id="rId19" Type="http://schemas.openxmlformats.org/officeDocument/2006/relationships/image" Target="../media/image381.png"/><Relationship Id="rId4" Type="http://schemas.openxmlformats.org/officeDocument/2006/relationships/image" Target="../media/image44.png"/><Relationship Id="rId9" Type="http://schemas.openxmlformats.org/officeDocument/2006/relationships/image" Target="../media/image280.png"/><Relationship Id="rId14" Type="http://schemas.openxmlformats.org/officeDocument/2006/relationships/image" Target="../media/image3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0B84A0F-BF0C-CBE1-A937-CCF244114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" y="152376"/>
            <a:ext cx="2874683" cy="1203548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E98D9F80-A9E4-D3DB-B305-FCFECAA2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69" y="285790"/>
            <a:ext cx="2532334" cy="1070134"/>
          </a:xfrm>
          <a:prstGeom prst="rect">
            <a:avLst/>
          </a:prstGeom>
        </p:spPr>
      </p:pic>
      <p:pic>
        <p:nvPicPr>
          <p:cNvPr id="5" name="Picture 4" descr="A picture containing art, circle, amber, darkness&#10;&#10;Description automatically generated">
            <a:extLst>
              <a:ext uri="{FF2B5EF4-FFF2-40B4-BE49-F238E27FC236}">
                <a16:creationId xmlns:a16="http://schemas.microsoft.com/office/drawing/2014/main" id="{13AF26DF-3D69-77EF-07D3-05BA53E36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853" y="5113509"/>
            <a:ext cx="1499950" cy="1504950"/>
          </a:xfrm>
          <a:prstGeom prst="rect">
            <a:avLst/>
          </a:prstGeom>
        </p:spPr>
      </p:pic>
      <p:pic>
        <p:nvPicPr>
          <p:cNvPr id="4" name="EIC-logo-FundedBy-CMYK_EN.png" descr="EIC-logo-FundedBy-CMYK_EN.png">
            <a:extLst>
              <a:ext uri="{FF2B5EF4-FFF2-40B4-BE49-F238E27FC236}">
                <a16:creationId xmlns:a16="http://schemas.microsoft.com/office/drawing/2014/main" id="{1D89836E-3D5F-97A4-1EBA-762FA0837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067" y="5877485"/>
            <a:ext cx="3977806" cy="52982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E41941-B3D2-5D5E-5F70-4158D9CACE70}"/>
              </a:ext>
            </a:extLst>
          </p:cNvPr>
          <p:cNvSpPr txBox="1">
            <a:spLocks/>
          </p:cNvSpPr>
          <p:nvPr/>
        </p:nvSpPr>
        <p:spPr>
          <a:xfrm>
            <a:off x="0" y="1906747"/>
            <a:ext cx="12192000" cy="13279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0" u="none" strike="noStrike" baseline="0" dirty="0">
                <a:latin typeface="LMRoman12-Bold"/>
              </a:rPr>
              <a:t>An efficient algorithm to compute the minimum free energy of interacting nucleic acid strands</a:t>
            </a:r>
            <a:endParaRPr lang="en-IE" sz="4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0DCE33B-CDA2-95C3-B829-F3171EC49B64}"/>
              </a:ext>
            </a:extLst>
          </p:cNvPr>
          <p:cNvSpPr>
            <a:spLocks noGrp="1"/>
          </p:cNvSpPr>
          <p:nvPr/>
        </p:nvSpPr>
        <p:spPr>
          <a:xfrm>
            <a:off x="1524000" y="3623285"/>
            <a:ext cx="9144000" cy="1587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u="sng" dirty="0"/>
              <a:t>Ahmed Shalaby</a:t>
            </a:r>
            <a:r>
              <a:rPr lang="en-IE" dirty="0"/>
              <a:t>, Damien Woods</a:t>
            </a:r>
          </a:p>
          <a:p>
            <a:r>
              <a:rPr lang="en-IE" dirty="0"/>
              <a:t>Final year PhD</a:t>
            </a:r>
          </a:p>
        </p:txBody>
      </p:sp>
      <p:pic>
        <p:nvPicPr>
          <p:cNvPr id="10" name="Picture 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2BDC173-1691-45D2-316D-24E08F472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5521971"/>
            <a:ext cx="3467100" cy="71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4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60A00-ECA0-7EAA-C646-C0A66FDB7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3A3B02-F12C-001E-D402-35A6F6AF96A0}"/>
              </a:ext>
            </a:extLst>
          </p:cNvPr>
          <p:cNvSpPr txBox="1"/>
          <p:nvPr/>
        </p:nvSpPr>
        <p:spPr>
          <a:xfrm>
            <a:off x="1" y="13059"/>
            <a:ext cx="32194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600" b="1" dirty="0"/>
              <a:t>Current state of 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73AF01B-BA2E-0C2F-305C-0911CFDF4AD5}"/>
                  </a:ext>
                </a:extLst>
              </p:cNvPr>
              <p:cNvSpPr txBox="1"/>
              <p:nvPr/>
            </p:nvSpPr>
            <p:spPr>
              <a:xfrm>
                <a:off x="10444213" y="2750128"/>
                <a:ext cx="1395510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200" dirty="0"/>
                  <a:t>bases, </a:t>
                </a:r>
                <a14:m>
                  <m:oMath xmlns:m="http://schemas.openxmlformats.org/officeDocument/2006/math">
                    <m:r>
                      <a:rPr lang="en-IE" sz="1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IE" sz="1200" dirty="0"/>
                  <a:t> strands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73AF01B-BA2E-0C2F-305C-0911CFDF4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4213" y="2750128"/>
                <a:ext cx="1395510" cy="276999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F8CAB9E5-CD7C-4BE4-4872-0B0526BFB8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0495715"/>
                  </p:ext>
                </p:extLst>
              </p:nvPr>
            </p:nvGraphicFramePr>
            <p:xfrm>
              <a:off x="407455" y="735071"/>
              <a:ext cx="9735351" cy="2292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09050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526301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483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5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5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200" b="0" dirty="0">
                              <a:solidFill>
                                <a:schemeClr val="tx1"/>
                              </a:solidFill>
                            </a:rPr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47080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IE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IE" sz="2200" b="1" u="sng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unique</a:t>
                          </a:r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strands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2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en-US" sz="2200" b="0" i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IE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E" sz="2200" b="0" i="0" smtClean="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a:rPr lang="en-IE" sz="2200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IE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IE" sz="2200" b="1" u="sng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allowing repeated</a:t>
                          </a:r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strands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IE" sz="22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Multiple strands, unbounded,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strands</a:t>
                          </a:r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E" sz="2200" b="0" i="0" smtClean="0">
                                    <a:latin typeface="Cambria Math" panose="02040503050406030204" pitchFamily="18" charset="0"/>
                                  </a:rPr>
                                  <m:t>NP</m:t>
                                </m:r>
                                <m:r>
                                  <a:rPr lang="en-IE" sz="22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IE" sz="2200" b="0" i="0" smtClean="0">
                                    <a:latin typeface="Cambria Math" panose="02040503050406030204" pitchFamily="18" charset="0"/>
                                  </a:rPr>
                                  <m:t>Complete</m:t>
                                </m:r>
                              </m:oMath>
                            </m:oMathPara>
                          </a14:m>
                          <a:endParaRPr lang="en-IE" sz="22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6082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F8CAB9E5-CD7C-4BE4-4872-0B0526BFB8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0495715"/>
                  </p:ext>
                </p:extLst>
              </p:nvPr>
            </p:nvGraphicFramePr>
            <p:xfrm>
              <a:off x="407455" y="735071"/>
              <a:ext cx="9735351" cy="2292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09050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526301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483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5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5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200" b="0" dirty="0">
                              <a:solidFill>
                                <a:schemeClr val="tx1"/>
                              </a:solidFill>
                            </a:rPr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6166" t="-119178" r="-864" b="-3301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4708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8" t="-207792" r="-57311" b="-212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6166" t="-207792" r="-864" b="-2129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8" t="-320270" r="-57311" b="-1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6166" t="-320270" r="-864" b="-1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8" t="-426027" r="-57311" b="-23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76166" t="-426027" r="-864" b="-232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60821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863F414-5BA1-9489-693B-CCCC19664605}"/>
                  </a:ext>
                </a:extLst>
              </p:cNvPr>
              <p:cNvSpPr/>
              <p:nvPr/>
            </p:nvSpPr>
            <p:spPr>
              <a:xfrm>
                <a:off x="913892" y="5516299"/>
                <a:ext cx="6190293" cy="91492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smtClean="0">
                          <a:solidFill>
                            <a:srgbClr val="FF33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IE" sz="2000" b="1" i="1">
                          <a:solidFill>
                            <a:srgbClr val="FF333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d>
                        <m:dPr>
                          <m:ctrlPr>
                            <a:rPr lang="en-IE" sz="2000" b="1" i="1">
                              <a:solidFill>
                                <a:srgbClr val="FF33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1" i="1">
                              <a:solidFill>
                                <a:srgbClr val="FF33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IE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𝐁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IE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𝐥𝐨𝐠</m:t>
                      </m:r>
                      <m:r>
                        <a:rPr lang="en-US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US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US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863F414-5BA1-9489-693B-CCCC19664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92" y="5516299"/>
                <a:ext cx="6190293" cy="914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092D4E22-6075-B0B7-6F36-C911C493C92D}"/>
              </a:ext>
            </a:extLst>
          </p:cNvPr>
          <p:cNvGrpSpPr/>
          <p:nvPr/>
        </p:nvGrpSpPr>
        <p:grpSpPr>
          <a:xfrm>
            <a:off x="8392232" y="5605126"/>
            <a:ext cx="2561806" cy="730239"/>
            <a:chOff x="3424359" y="4639733"/>
            <a:chExt cx="2091149" cy="645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4BE073-5E85-C3FF-9C2F-519DAE7719EB}"/>
                </a:ext>
              </a:extLst>
            </p:cNvPr>
            <p:cNvSpPr/>
            <p:nvPr/>
          </p:nvSpPr>
          <p:spPr>
            <a:xfrm>
              <a:off x="3424359" y="4639733"/>
              <a:ext cx="2091149" cy="6454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FA6FA24-1D4E-2563-4DDC-377BF5CAB4FD}"/>
                    </a:ext>
                  </a:extLst>
                </p:cNvPr>
                <p:cNvSpPr txBox="1"/>
                <p:nvPr/>
              </p:nvSpPr>
              <p:spPr>
                <a:xfrm>
                  <a:off x="3696912" y="4768529"/>
                  <a:ext cx="1513789" cy="3544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E" sz="2000" b="1" i="0" smtClean="0">
                            <a:solidFill>
                              <a:srgbClr val="FF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unc>
                          <m:func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IE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FA6FA24-1D4E-2563-4DDC-377BF5CAB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6912" y="4768529"/>
                  <a:ext cx="1513789" cy="354450"/>
                </a:xfrm>
                <a:prstGeom prst="rect">
                  <a:avLst/>
                </a:prstGeom>
                <a:blipFill>
                  <a:blip r:embed="rId5"/>
                  <a:stretch>
                    <a:fillRect l="-4590" r="-8852" b="-1515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ED8AA4-4F0C-ACF0-668C-D8E40C2BA869}"/>
              </a:ext>
            </a:extLst>
          </p:cNvPr>
          <p:cNvGrpSpPr/>
          <p:nvPr/>
        </p:nvGrpSpPr>
        <p:grpSpPr>
          <a:xfrm>
            <a:off x="735703" y="3472382"/>
            <a:ext cx="10452297" cy="1463094"/>
            <a:chOff x="248529" y="4825219"/>
            <a:chExt cx="10452297" cy="14630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A802599-A18F-5240-70AB-573AAA481D14}"/>
                </a:ext>
              </a:extLst>
            </p:cNvPr>
            <p:cNvSpPr/>
            <p:nvPr/>
          </p:nvSpPr>
          <p:spPr>
            <a:xfrm>
              <a:off x="248529" y="4825219"/>
              <a:ext cx="10452297" cy="1463094"/>
            </a:xfrm>
            <a:prstGeom prst="rect">
              <a:avLst/>
            </a:prstGeom>
            <a:solidFill>
              <a:srgbClr val="BDC5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CDC39E-C295-50B6-E079-E729E7640AD7}"/>
                    </a:ext>
                  </a:extLst>
                </p:cNvPr>
                <p:cNvSpPr/>
                <p:nvPr/>
              </p:nvSpPr>
              <p:spPr>
                <a:xfrm>
                  <a:off x="407455" y="4951826"/>
                  <a:ext cx="6190293" cy="849484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𝚫</m:t>
                            </m:r>
                            <m:r>
                              <a:rPr lang="en-US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𝑮</m:t>
                            </m:r>
                          </m:e>
                        </m:acc>
                        <m:d>
                          <m:dPr>
                            <m:ctrlPr>
                              <a:rPr lang="en-IE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  <m:r>
                          <a:rPr lang="en-I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I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IE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I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I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I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I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I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+(</m:t>
                        </m:r>
                        <m:r>
                          <a:rPr lang="en-I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I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 </m:t>
                        </m:r>
                        <m:sSup>
                          <m:sSupPr>
                            <m:ctrlPr>
                              <a:rPr lang="en-I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IE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I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IE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assoc</m:t>
                            </m:r>
                          </m:sup>
                        </m:sSup>
                      </m:oMath>
                    </m:oMathPara>
                  </a14:m>
                  <a:endParaRPr lang="en-IE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CDC39E-C295-50B6-E079-E729E7640A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455" y="4951826"/>
                  <a:ext cx="6190293" cy="8494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8DEB3C-3D93-C513-A5AF-862D4E9BBC93}"/>
                </a:ext>
              </a:extLst>
            </p:cNvPr>
            <p:cNvSpPr txBox="1"/>
            <p:nvPr/>
          </p:nvSpPr>
          <p:spPr>
            <a:xfrm>
              <a:off x="1405868" y="5850098"/>
              <a:ext cx="41934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/>
                <a:t>Symmetry naive energy function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5748EA3-628C-C1B5-C73A-3DE4ED3102F5}"/>
                </a:ext>
              </a:extLst>
            </p:cNvPr>
            <p:cNvGrpSpPr/>
            <p:nvPr/>
          </p:nvGrpSpPr>
          <p:grpSpPr>
            <a:xfrm>
              <a:off x="7529585" y="5024464"/>
              <a:ext cx="3021017" cy="704208"/>
              <a:chOff x="3529921" y="4639733"/>
              <a:chExt cx="1972323" cy="64545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E453E64-4034-31A7-E441-924D064B80E2}"/>
                  </a:ext>
                </a:extLst>
              </p:cNvPr>
              <p:cNvSpPr/>
              <p:nvPr/>
            </p:nvSpPr>
            <p:spPr>
              <a:xfrm>
                <a:off x="3529921" y="4639733"/>
                <a:ext cx="1972323" cy="64545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2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B955E36-CBB0-79C2-294A-2FB13C94AEEC}"/>
                      </a:ext>
                    </a:extLst>
                  </p:cNvPr>
                  <p:cNvSpPr txBox="1"/>
                  <p:nvPr/>
                </p:nvSpPr>
                <p:spPr>
                  <a:xfrm>
                    <a:off x="3777811" y="4773133"/>
                    <a:ext cx="1468913" cy="31632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𝐬𝐧</m:t>
                          </m:r>
                          <m:r>
                            <a:rPr lang="en-IE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𝐌𝐅𝐄</m:t>
                          </m:r>
                          <m:r>
                            <a:rPr lang="en-I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func>
                            <m:funcPr>
                              <m:ctrlP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I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E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I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I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lim>
                              </m:limLow>
                            </m:fName>
                            <m:e>
                              <m:acc>
                                <m:accPr>
                                  <m:chr m:val="̅"/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en-IE" sz="2000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B955E36-CBB0-79C2-294A-2FB13C94AE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77811" y="4773133"/>
                    <a:ext cx="1468913" cy="3163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981" r="-2439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65DD2C-B9E7-8D98-95D6-78A9FAD9055A}"/>
                </a:ext>
              </a:extLst>
            </p:cNvPr>
            <p:cNvSpPr txBox="1"/>
            <p:nvPr/>
          </p:nvSpPr>
          <p:spPr>
            <a:xfrm>
              <a:off x="7726816" y="5815180"/>
              <a:ext cx="25870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/>
                <a:t>Symmetry naive MFE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8884E0-E322-60CC-EF27-CCB40BF2D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5309" y="686780"/>
            <a:ext cx="1314979" cy="563089"/>
          </a:xfrm>
          <a:prstGeom prst="rect">
            <a:avLst/>
          </a:prstGeom>
        </p:spPr>
      </p:pic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C3A77481-3D91-BC05-5EF4-787B46B44A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23" y="1249869"/>
            <a:ext cx="1678153" cy="32342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D4E1F-0FEA-7F66-2791-0F06D8E6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10</a:t>
            </a:fld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D7428-CFAF-30E4-0A62-91CFCC60A8FA}"/>
              </a:ext>
            </a:extLst>
          </p:cNvPr>
          <p:cNvSpPr txBox="1"/>
          <p:nvPr/>
        </p:nvSpPr>
        <p:spPr>
          <a:xfrm rot="16200000">
            <a:off x="161658" y="5742931"/>
            <a:ext cx="914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Goal</a:t>
            </a:r>
            <a:endParaRPr lang="en-IE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B3ED88-7982-11C5-C161-2DD36DE4A3E0}"/>
              </a:ext>
            </a:extLst>
          </p:cNvPr>
          <p:cNvCxnSpPr>
            <a:cxnSpLocks/>
          </p:cNvCxnSpPr>
          <p:nvPr/>
        </p:nvCxnSpPr>
        <p:spPr>
          <a:xfrm flipH="1">
            <a:off x="10261079" y="1897760"/>
            <a:ext cx="148920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19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E5C38-7E4F-E4DF-9FEA-65BF19C7E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618B8B4-36B0-D175-1E1A-56FB8E302EB9}"/>
              </a:ext>
            </a:extLst>
          </p:cNvPr>
          <p:cNvGrpSpPr/>
          <p:nvPr/>
        </p:nvGrpSpPr>
        <p:grpSpPr>
          <a:xfrm>
            <a:off x="-70537" y="1102773"/>
            <a:ext cx="5403021" cy="5532238"/>
            <a:chOff x="-65774" y="1102773"/>
            <a:chExt cx="5403021" cy="55322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AD7F1B-BA22-B006-56A3-681731F49AFF}"/>
                </a:ext>
              </a:extLst>
            </p:cNvPr>
            <p:cNvSpPr txBox="1"/>
            <p:nvPr/>
          </p:nvSpPr>
          <p:spPr>
            <a:xfrm>
              <a:off x="1143782" y="1102773"/>
              <a:ext cx="41934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>
                  <a:solidFill>
                    <a:srgbClr val="7030A0"/>
                  </a:solidFill>
                </a:rPr>
                <a:t>Symmetry naive energy landscape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F7E59A3-AB63-C444-E002-D0335104AE6A}"/>
                </a:ext>
              </a:extLst>
            </p:cNvPr>
            <p:cNvCxnSpPr>
              <a:cxnSpLocks/>
            </p:cNvCxnSpPr>
            <p:nvPr/>
          </p:nvCxnSpPr>
          <p:spPr>
            <a:xfrm>
              <a:off x="1172308" y="1156097"/>
              <a:ext cx="0" cy="54789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CC0E690-FC25-6155-F76B-CD839BD33478}"/>
                </a:ext>
              </a:extLst>
            </p:cNvPr>
            <p:cNvSpPr/>
            <p:nvPr/>
          </p:nvSpPr>
          <p:spPr>
            <a:xfrm>
              <a:off x="2080018" y="2675533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588C1F7-6CD2-33EF-E335-593D421878E8}"/>
                </a:ext>
              </a:extLst>
            </p:cNvPr>
            <p:cNvSpPr/>
            <p:nvPr/>
          </p:nvSpPr>
          <p:spPr>
            <a:xfrm>
              <a:off x="1286842" y="34737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E8CFF1-70BF-7554-2054-BAEDE15BD832}"/>
                </a:ext>
              </a:extLst>
            </p:cNvPr>
            <p:cNvSpPr/>
            <p:nvPr/>
          </p:nvSpPr>
          <p:spPr>
            <a:xfrm>
              <a:off x="3677718" y="237592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AC950B3-3281-53BC-CB92-00065AA04181}"/>
                </a:ext>
              </a:extLst>
            </p:cNvPr>
            <p:cNvSpPr/>
            <p:nvPr/>
          </p:nvSpPr>
          <p:spPr>
            <a:xfrm>
              <a:off x="2843144" y="3285696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DE69E20-2BFE-A766-96F1-FC4402A50569}"/>
                </a:ext>
              </a:extLst>
            </p:cNvPr>
            <p:cNvSpPr/>
            <p:nvPr/>
          </p:nvSpPr>
          <p:spPr>
            <a:xfrm>
              <a:off x="4556072" y="444609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898C693-F054-4B8D-815E-BD5B4E2FEE1F}"/>
                </a:ext>
              </a:extLst>
            </p:cNvPr>
            <p:cNvSpPr/>
            <p:nvPr/>
          </p:nvSpPr>
          <p:spPr>
            <a:xfrm>
              <a:off x="1996126" y="390835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D3EA2EF-092F-9081-2E3B-C521151496D8}"/>
                </a:ext>
              </a:extLst>
            </p:cNvPr>
            <p:cNvSpPr/>
            <p:nvPr/>
          </p:nvSpPr>
          <p:spPr>
            <a:xfrm>
              <a:off x="1613148" y="476243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63860CE-41B5-4678-B899-4AC3FB638BDE}"/>
                </a:ext>
              </a:extLst>
            </p:cNvPr>
            <p:cNvSpPr/>
            <p:nvPr/>
          </p:nvSpPr>
          <p:spPr>
            <a:xfrm>
              <a:off x="2225950" y="5588979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225715D-9544-4BA5-C2ED-19D4C277D3E3}"/>
                </a:ext>
              </a:extLst>
            </p:cNvPr>
            <p:cNvSpPr/>
            <p:nvPr/>
          </p:nvSpPr>
          <p:spPr>
            <a:xfrm>
              <a:off x="3759597" y="4834862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2743C4A-A773-C7DD-6586-FC43C54D373A}"/>
                </a:ext>
              </a:extLst>
            </p:cNvPr>
            <p:cNvSpPr/>
            <p:nvPr/>
          </p:nvSpPr>
          <p:spPr>
            <a:xfrm>
              <a:off x="4078228" y="5430495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74D135E-55EF-3F8F-69AA-DFB809C7AEC3}"/>
                </a:ext>
              </a:extLst>
            </p:cNvPr>
            <p:cNvSpPr/>
            <p:nvPr/>
          </p:nvSpPr>
          <p:spPr>
            <a:xfrm>
              <a:off x="3769313" y="320912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C839C62-D8AE-6B7C-5E30-DEAD3BCC7B12}"/>
                </a:ext>
              </a:extLst>
            </p:cNvPr>
            <p:cNvSpPr/>
            <p:nvPr/>
          </p:nvSpPr>
          <p:spPr>
            <a:xfrm>
              <a:off x="2836760" y="4256136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B686B29-9CFE-0C95-01A2-E7CBEA568813}"/>
                </a:ext>
              </a:extLst>
            </p:cNvPr>
            <p:cNvSpPr/>
            <p:nvPr/>
          </p:nvSpPr>
          <p:spPr>
            <a:xfrm>
              <a:off x="3148920" y="5953344"/>
              <a:ext cx="528798" cy="53781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B06E4AB-DC96-918B-7207-F83E6BB34EED}"/>
                </a:ext>
              </a:extLst>
            </p:cNvPr>
            <p:cNvSpPr txBox="1"/>
            <p:nvPr/>
          </p:nvSpPr>
          <p:spPr>
            <a:xfrm>
              <a:off x="-32824" y="1130106"/>
              <a:ext cx="120513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Unfavorable </a:t>
              </a:r>
              <a:endParaRPr lang="en-IE" sz="15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0DA1919-DE91-72D1-308C-BF7B8A80F740}"/>
                </a:ext>
              </a:extLst>
            </p:cNvPr>
            <p:cNvSpPr txBox="1"/>
            <p:nvPr/>
          </p:nvSpPr>
          <p:spPr>
            <a:xfrm>
              <a:off x="-65774" y="5430474"/>
              <a:ext cx="107864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Favorable </a:t>
              </a:r>
              <a:endParaRPr lang="en-IE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9BDB308-9531-C6AA-22AF-3445169659DA}"/>
                    </a:ext>
                  </a:extLst>
                </p:cNvPr>
                <p:cNvSpPr txBox="1"/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25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𝜟</m:t>
                            </m:r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𝑮</m:t>
                            </m:r>
                          </m:e>
                        </m:acc>
                        <m:d>
                          <m:dPr>
                            <m:ctrlP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</m:oMath>
                    </m:oMathPara>
                  </a14:m>
                  <a:endParaRPr lang="en-IE" sz="25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9BDB308-9531-C6AA-22AF-3445169659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C893C4D-6B42-A2E2-6E56-2B271985901C}"/>
                </a:ext>
              </a:extLst>
            </p:cNvPr>
            <p:cNvSpPr/>
            <p:nvPr/>
          </p:nvSpPr>
          <p:spPr>
            <a:xfrm>
              <a:off x="4478597" y="20259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BEFA513-F733-4244-66F7-ABF6E5768278}"/>
                </a:ext>
              </a:extLst>
            </p:cNvPr>
            <p:cNvSpPr/>
            <p:nvPr/>
          </p:nvSpPr>
          <p:spPr>
            <a:xfrm>
              <a:off x="1706471" y="195883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CE9DCAC1-E767-6DB3-63C7-EECE3BC9C886}"/>
              </a:ext>
            </a:extLst>
          </p:cNvPr>
          <p:cNvSpPr txBox="1"/>
          <p:nvPr/>
        </p:nvSpPr>
        <p:spPr>
          <a:xfrm>
            <a:off x="1" y="13059"/>
            <a:ext cx="32194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600" b="1" dirty="0"/>
              <a:t>Current state of 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9EAE3BD6-5589-F1E4-79EA-9E9659C98B59}"/>
                  </a:ext>
                </a:extLst>
              </p:cNvPr>
              <p:cNvSpPr txBox="1"/>
              <p:nvPr/>
            </p:nvSpPr>
            <p:spPr>
              <a:xfrm>
                <a:off x="3681371" y="6311520"/>
                <a:ext cx="857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𝐬𝐧</m:t>
                      </m:r>
                      <m:r>
                        <a:rPr lang="en-IE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𝐌𝐅𝐄</m:t>
                      </m:r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9EAE3BD6-5589-F1E4-79EA-9E9659C98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371" y="6311520"/>
                <a:ext cx="857606" cy="307777"/>
              </a:xfrm>
              <a:prstGeom prst="rect">
                <a:avLst/>
              </a:prstGeom>
              <a:blipFill>
                <a:blip r:embed="rId3"/>
                <a:stretch>
                  <a:fillRect l="-4965" r="-6383" b="-588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3113FCC-ACF7-98A3-662B-67C9AB022F79}"/>
              </a:ext>
            </a:extLst>
          </p:cNvPr>
          <p:cNvGrpSpPr/>
          <p:nvPr/>
        </p:nvGrpSpPr>
        <p:grpSpPr>
          <a:xfrm>
            <a:off x="6546241" y="1106254"/>
            <a:ext cx="5390181" cy="5528757"/>
            <a:chOff x="6546241" y="1106254"/>
            <a:chExt cx="5390181" cy="5528757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9B7F2F6-6214-BDBE-643F-77A658F17C5D}"/>
                </a:ext>
              </a:extLst>
            </p:cNvPr>
            <p:cNvGrpSpPr/>
            <p:nvPr/>
          </p:nvGrpSpPr>
          <p:grpSpPr>
            <a:xfrm>
              <a:off x="6546241" y="1106254"/>
              <a:ext cx="5390181" cy="5528757"/>
              <a:chOff x="6546241" y="1106254"/>
              <a:chExt cx="5390181" cy="5528757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0D97D16-45C3-93D5-F02D-AA4C941DB378}"/>
                  </a:ext>
                </a:extLst>
              </p:cNvPr>
              <p:cNvGrpSpPr/>
              <p:nvPr/>
            </p:nvGrpSpPr>
            <p:grpSpPr>
              <a:xfrm>
                <a:off x="10364748" y="4165862"/>
                <a:ext cx="528798" cy="1306154"/>
                <a:chOff x="5673327" y="3886752"/>
                <a:chExt cx="528798" cy="1306154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755FF5E3-9BA9-0145-D692-32ECFF4769E9}"/>
                    </a:ext>
                  </a:extLst>
                </p:cNvPr>
                <p:cNvSpPr/>
                <p:nvPr/>
              </p:nvSpPr>
              <p:spPr>
                <a:xfrm>
                  <a:off x="5673327" y="388675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03411E2E-9F5C-D480-4164-D1B55E01F47B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100D04F1-6185-135B-588E-EB35B2805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37726" y="4044055"/>
                  <a:ext cx="2196" cy="916368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AF8AAEE-73DF-E494-8D9C-9E53D5725260}"/>
                  </a:ext>
                </a:extLst>
              </p:cNvPr>
              <p:cNvGrpSpPr/>
              <p:nvPr/>
            </p:nvGrpSpPr>
            <p:grpSpPr>
              <a:xfrm>
                <a:off x="9449475" y="2108338"/>
                <a:ext cx="528798" cy="1777173"/>
                <a:chOff x="5673327" y="3084265"/>
                <a:chExt cx="528798" cy="1777173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A660A818-F8F9-9476-ABAC-9C27DA46A919}"/>
                    </a:ext>
                  </a:extLst>
                </p:cNvPr>
                <p:cNvSpPr/>
                <p:nvPr/>
              </p:nvSpPr>
              <p:spPr>
                <a:xfrm>
                  <a:off x="5673327" y="3084265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D08D0750-1FD9-F9F1-AEC9-130CF47842E2}"/>
                    </a:ext>
                  </a:extLst>
                </p:cNvPr>
                <p:cNvSpPr/>
                <p:nvPr/>
              </p:nvSpPr>
              <p:spPr>
                <a:xfrm>
                  <a:off x="5673327" y="4323624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98307C2E-F350-17C8-AC42-E74DE34A87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225023"/>
                  <a:ext cx="0" cy="140469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D8729A0-14EF-E37F-AB0F-B270BF754470}"/>
                  </a:ext>
                </a:extLst>
              </p:cNvPr>
              <p:cNvGrpSpPr/>
              <p:nvPr/>
            </p:nvGrpSpPr>
            <p:grpSpPr>
              <a:xfrm>
                <a:off x="10284276" y="1876629"/>
                <a:ext cx="528798" cy="1137084"/>
                <a:chOff x="5673327" y="4055822"/>
                <a:chExt cx="528798" cy="1137084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1FDE86D-9DE9-B060-D365-510F0DB80502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68383020-ECD7-7C3B-C1D1-176049682ADD}"/>
                    </a:ext>
                  </a:extLst>
                </p:cNvPr>
                <p:cNvSpPr/>
                <p:nvPr/>
              </p:nvSpPr>
              <p:spPr>
                <a:xfrm>
                  <a:off x="5673327" y="405582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A4E8B934-E3FE-9508-97DA-0F567057BC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199689"/>
                  <a:ext cx="0" cy="76073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14DB88E-DF6F-D423-46D2-896C98349B0E}"/>
                  </a:ext>
                </a:extLst>
              </p:cNvPr>
              <p:cNvGrpSpPr/>
              <p:nvPr/>
            </p:nvGrpSpPr>
            <p:grpSpPr>
              <a:xfrm>
                <a:off x="9755478" y="4903558"/>
                <a:ext cx="528798" cy="1687162"/>
                <a:chOff x="5673327" y="3505744"/>
                <a:chExt cx="528798" cy="1687162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8C6F66B1-E712-4FE4-3040-DB6E6C6565CF}"/>
                    </a:ext>
                  </a:extLst>
                </p:cNvPr>
                <p:cNvSpPr/>
                <p:nvPr/>
              </p:nvSpPr>
              <p:spPr>
                <a:xfrm>
                  <a:off x="5673327" y="3505744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0FAC19C-ED04-EBAF-A575-C4D241CB0272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F8497331-3592-1FF6-4538-47CA57365E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667904"/>
                  <a:ext cx="0" cy="1292519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20B1EFA-B868-FF60-4745-D48872B83D82}"/>
                  </a:ext>
                </a:extLst>
              </p:cNvPr>
              <p:cNvGrpSpPr/>
              <p:nvPr/>
            </p:nvGrpSpPr>
            <p:grpSpPr>
              <a:xfrm>
                <a:off x="8834272" y="5081380"/>
                <a:ext cx="528798" cy="1144226"/>
                <a:chOff x="5673327" y="4048680"/>
                <a:chExt cx="528798" cy="1144226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EB59777-A8D6-3C23-D43B-88AE499F5A3B}"/>
                    </a:ext>
                  </a:extLst>
                </p:cNvPr>
                <p:cNvSpPr/>
                <p:nvPr/>
              </p:nvSpPr>
              <p:spPr>
                <a:xfrm>
                  <a:off x="5673327" y="4048680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A445C18D-984E-2072-2AEE-48B56B18F75E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A998EC76-4509-67BC-FF71-79394FDB5F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222724"/>
                  <a:ext cx="0" cy="737699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BF78FE3-32E2-51A7-EA81-12F18C7CDFE6}"/>
                  </a:ext>
                </a:extLst>
              </p:cNvPr>
              <p:cNvGrpSpPr/>
              <p:nvPr/>
            </p:nvGrpSpPr>
            <p:grpSpPr>
              <a:xfrm>
                <a:off x="7894496" y="2616443"/>
                <a:ext cx="528798" cy="1544279"/>
                <a:chOff x="5673327" y="3648627"/>
                <a:chExt cx="528798" cy="1544279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390C6B7-178D-9DE7-42A8-C6BFCD8591E1}"/>
                    </a:ext>
                  </a:extLst>
                </p:cNvPr>
                <p:cNvSpPr/>
                <p:nvPr/>
              </p:nvSpPr>
              <p:spPr>
                <a:xfrm>
                  <a:off x="5673327" y="3648627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10B1D113-D310-EB55-306C-BB113E78AFE5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8F6CD776-15D7-F14B-1594-3BE84CB1A9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808731"/>
                  <a:ext cx="0" cy="1151692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96F31273-FA04-D42D-FD5E-187BFB6932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1373" y="1189434"/>
                <a:ext cx="0" cy="544557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D399C796-26C3-836B-B3D1-941B0627A358}"/>
                      </a:ext>
                    </a:extLst>
                  </p:cNvPr>
                  <p:cNvSpPr txBox="1"/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</m:t>
                          </m:r>
                          <m:d>
                            <m:dPr>
                              <m:ctrlP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oMath>
                      </m:oMathPara>
                    </a14:m>
                    <a:endParaRPr lang="en-IE" sz="25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D399C796-26C3-836B-B3D1-941B0627A3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88B4040-4BDA-90C6-086E-20E24E91C642}"/>
                  </a:ext>
                </a:extLst>
              </p:cNvPr>
              <p:cNvSpPr/>
              <p:nvPr/>
            </p:nvSpPr>
            <p:spPr>
              <a:xfrm>
                <a:off x="8686800" y="2774340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8AB8374-A685-8D9E-2B35-1865FF813470}"/>
                  </a:ext>
                </a:extLst>
              </p:cNvPr>
              <p:cNvSpPr/>
              <p:nvPr/>
            </p:nvSpPr>
            <p:spPr>
              <a:xfrm>
                <a:off x="11162854" y="454490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4173EF2-6674-B84F-BAFF-BE3FACE6583F}"/>
                  </a:ext>
                </a:extLst>
              </p:cNvPr>
              <p:cNvSpPr/>
              <p:nvPr/>
            </p:nvSpPr>
            <p:spPr>
              <a:xfrm>
                <a:off x="8602908" y="400716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520465D-6951-601C-E0AC-7D7D57916EDF}"/>
                  </a:ext>
                </a:extLst>
              </p:cNvPr>
              <p:cNvSpPr/>
              <p:nvPr/>
            </p:nvSpPr>
            <p:spPr>
              <a:xfrm>
                <a:off x="8219930" y="486124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FC8B173-8D89-4A78-34DE-9B6DBA7A26D0}"/>
                  </a:ext>
                </a:extLst>
              </p:cNvPr>
              <p:cNvSpPr/>
              <p:nvPr/>
            </p:nvSpPr>
            <p:spPr>
              <a:xfrm>
                <a:off x="10637967" y="5529302"/>
                <a:ext cx="528798" cy="537814"/>
              </a:xfrm>
              <a:prstGeom prst="ellipse">
                <a:avLst/>
              </a:prstGeom>
              <a:solidFill>
                <a:srgbClr val="FA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BE9A441-2774-E070-FAB6-06675AFFEE94}"/>
                  </a:ext>
                </a:extLst>
              </p:cNvPr>
              <p:cNvSpPr/>
              <p:nvPr/>
            </p:nvSpPr>
            <p:spPr>
              <a:xfrm>
                <a:off x="10376095" y="330792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B739ECE-5BA6-B744-D35D-2FD611EFD0F2}"/>
                  </a:ext>
                </a:extLst>
              </p:cNvPr>
              <p:cNvSpPr/>
              <p:nvPr/>
            </p:nvSpPr>
            <p:spPr>
              <a:xfrm>
                <a:off x="9443542" y="436306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C7B06B8-64DF-F5E1-1F9A-4C0527FF5302}"/>
                  </a:ext>
                </a:extLst>
              </p:cNvPr>
              <p:cNvSpPr/>
              <p:nvPr/>
            </p:nvSpPr>
            <p:spPr>
              <a:xfrm>
                <a:off x="11085379" y="2124754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C9CC01E-EC62-6F72-2526-67A7D5793B46}"/>
                  </a:ext>
                </a:extLst>
              </p:cNvPr>
              <p:cNvSpPr/>
              <p:nvPr/>
            </p:nvSpPr>
            <p:spPr>
              <a:xfrm>
                <a:off x="8313253" y="205763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18F50DC-E32C-7F6C-05D6-4100BC2B999C}"/>
                  </a:ext>
                </a:extLst>
              </p:cNvPr>
              <p:cNvGrpSpPr/>
              <p:nvPr/>
            </p:nvGrpSpPr>
            <p:grpSpPr>
              <a:xfrm>
                <a:off x="8603527" y="3602975"/>
                <a:ext cx="528798" cy="943005"/>
                <a:chOff x="5673327" y="4249901"/>
                <a:chExt cx="528798" cy="943005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DFA7FD2-CF5F-54DC-29A9-9E659D331082}"/>
                    </a:ext>
                  </a:extLst>
                </p:cNvPr>
                <p:cNvSpPr/>
                <p:nvPr/>
              </p:nvSpPr>
              <p:spPr>
                <a:xfrm>
                  <a:off x="5673327" y="424990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11D798CD-4D7A-3A90-A28E-AD9354F87DE7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AE65F024-1BAE-B00A-A31F-C83D9527C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492667"/>
                  <a:ext cx="0" cy="46775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250B702-EBC1-2C92-AF82-24B7556F636B}"/>
                  </a:ext>
                </a:extLst>
              </p:cNvPr>
              <p:cNvSpPr txBox="1"/>
              <p:nvPr/>
            </p:nvSpPr>
            <p:spPr>
              <a:xfrm>
                <a:off x="7742957" y="1106254"/>
                <a:ext cx="419346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>
                    <a:solidFill>
                      <a:srgbClr val="7030A0"/>
                    </a:solidFill>
                  </a:rPr>
                  <a:t>Symmetry aware energy landscape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02DF8630-F097-EE69-EA2B-971BE911ACAA}"/>
                    </a:ext>
                  </a:extLst>
                </p:cNvPr>
                <p:cNvSpPr txBox="1"/>
                <p:nvPr/>
              </p:nvSpPr>
              <p:spPr>
                <a:xfrm>
                  <a:off x="10632366" y="6138691"/>
                  <a:ext cx="5770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E" sz="2000" b="1" i="0" smtClean="0">
                            <a:solidFill>
                              <a:srgbClr val="FF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</m:oMath>
                    </m:oMathPara>
                  </a14:m>
                  <a:endParaRPr lang="en-IE" sz="2000" dirty="0">
                    <a:solidFill>
                      <a:srgbClr val="FF3333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02DF8630-F097-EE69-EA2B-971BE911A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2366" y="6138691"/>
                  <a:ext cx="577081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474" r="-10526" b="-800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DA71E-3C24-0E6B-FD4F-B9598672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11</a:t>
            </a:fld>
            <a:endParaRPr lang="en-IE"/>
          </a:p>
        </p:txBody>
      </p:sp>
      <p:pic>
        <p:nvPicPr>
          <p:cNvPr id="10" name="Picture 9" descr="A green check mark on a black background&#10;&#10;AI-generated content may be incorrect.">
            <a:extLst>
              <a:ext uri="{FF2B5EF4-FFF2-40B4-BE49-F238E27FC236}">
                <a16:creationId xmlns:a16="http://schemas.microsoft.com/office/drawing/2014/main" id="{89B90613-9212-BD4D-7D7B-D51ACF83E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085" y="125249"/>
            <a:ext cx="952509" cy="952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02A74E-3826-6F8B-8044-84DAC0AF7F33}"/>
                  </a:ext>
                </a:extLst>
              </p:cNvPr>
              <p:cNvSpPr txBox="1"/>
              <p:nvPr/>
            </p:nvSpPr>
            <p:spPr>
              <a:xfrm rot="16200000">
                <a:off x="9423723" y="5644024"/>
                <a:ext cx="86716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8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sub>
                    </m:sSub>
                    <m:r>
                      <a:rPr lang="en-US" sz="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  <m:r>
                      <a:rPr lang="en-US" sz="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𝐥𝐨𝐠</m:t>
                    </m:r>
                    <m:r>
                      <a:rPr lang="en-US" sz="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US" sz="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lang="en-US" sz="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E" sz="800" b="1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02A74E-3826-6F8B-8044-84DAC0AF7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423723" y="5644024"/>
                <a:ext cx="867164" cy="215444"/>
              </a:xfrm>
              <a:prstGeom prst="rect">
                <a:avLst/>
              </a:prstGeom>
              <a:blipFill>
                <a:blip r:embed="rId7"/>
                <a:stretch>
                  <a:fillRect r="-277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77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2A31B-D330-A2FB-FCA4-9D76A1AD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5ADE9E-17A1-AEDC-DE92-C97FF5CC55E5}"/>
              </a:ext>
            </a:extLst>
          </p:cNvPr>
          <p:cNvGrpSpPr/>
          <p:nvPr/>
        </p:nvGrpSpPr>
        <p:grpSpPr>
          <a:xfrm>
            <a:off x="-65774" y="1102773"/>
            <a:ext cx="5403021" cy="5532238"/>
            <a:chOff x="-65774" y="1102773"/>
            <a:chExt cx="5403021" cy="55322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63E919-D1D2-77FE-F541-633A204FF3B7}"/>
                </a:ext>
              </a:extLst>
            </p:cNvPr>
            <p:cNvSpPr txBox="1"/>
            <p:nvPr/>
          </p:nvSpPr>
          <p:spPr>
            <a:xfrm>
              <a:off x="1143782" y="1102773"/>
              <a:ext cx="41934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>
                  <a:solidFill>
                    <a:srgbClr val="7030A0"/>
                  </a:solidFill>
                </a:rPr>
                <a:t>Symmetry naive energy landscape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2D5DB6A-0386-3679-E59C-130DEBE2778E}"/>
                </a:ext>
              </a:extLst>
            </p:cNvPr>
            <p:cNvCxnSpPr>
              <a:cxnSpLocks/>
            </p:cNvCxnSpPr>
            <p:nvPr/>
          </p:nvCxnSpPr>
          <p:spPr>
            <a:xfrm>
              <a:off x="1160463" y="1150938"/>
              <a:ext cx="11845" cy="54840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DE013A4-A3A3-9698-DCAC-AEE905624868}"/>
                </a:ext>
              </a:extLst>
            </p:cNvPr>
            <p:cNvSpPr/>
            <p:nvPr/>
          </p:nvSpPr>
          <p:spPr>
            <a:xfrm>
              <a:off x="2080018" y="2675533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AEA37D-A382-CF61-1C3A-E7B2AB5A71EA}"/>
                </a:ext>
              </a:extLst>
            </p:cNvPr>
            <p:cNvSpPr/>
            <p:nvPr/>
          </p:nvSpPr>
          <p:spPr>
            <a:xfrm>
              <a:off x="1286842" y="34737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3AB39C1-8772-F7DB-7EB9-8ACBF84DF2B6}"/>
                </a:ext>
              </a:extLst>
            </p:cNvPr>
            <p:cNvSpPr/>
            <p:nvPr/>
          </p:nvSpPr>
          <p:spPr>
            <a:xfrm>
              <a:off x="3677718" y="237592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7A8ABD3-BBA2-DE6C-E0F3-E20A00053F9B}"/>
                </a:ext>
              </a:extLst>
            </p:cNvPr>
            <p:cNvSpPr/>
            <p:nvPr/>
          </p:nvSpPr>
          <p:spPr>
            <a:xfrm>
              <a:off x="2843144" y="3294602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DD26D15-471A-CD69-81DE-814AFE59520B}"/>
                </a:ext>
              </a:extLst>
            </p:cNvPr>
            <p:cNvSpPr/>
            <p:nvPr/>
          </p:nvSpPr>
          <p:spPr>
            <a:xfrm>
              <a:off x="4556072" y="444609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854C326-F825-E9E5-011A-3FC68A2BF2F6}"/>
                </a:ext>
              </a:extLst>
            </p:cNvPr>
            <p:cNvSpPr/>
            <p:nvPr/>
          </p:nvSpPr>
          <p:spPr>
            <a:xfrm>
              <a:off x="1996126" y="390835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3B5232C-1FC1-0E1B-36BF-93D628A5F74F}"/>
                </a:ext>
              </a:extLst>
            </p:cNvPr>
            <p:cNvSpPr/>
            <p:nvPr/>
          </p:nvSpPr>
          <p:spPr>
            <a:xfrm>
              <a:off x="1613148" y="476243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2107C38-66C3-C3BD-655A-1EE76C604AAA}"/>
                </a:ext>
              </a:extLst>
            </p:cNvPr>
            <p:cNvSpPr/>
            <p:nvPr/>
          </p:nvSpPr>
          <p:spPr>
            <a:xfrm>
              <a:off x="2225950" y="5588979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F7AEA83-4073-D24B-CF36-8B1CD538AA69}"/>
                </a:ext>
              </a:extLst>
            </p:cNvPr>
            <p:cNvSpPr/>
            <p:nvPr/>
          </p:nvSpPr>
          <p:spPr>
            <a:xfrm>
              <a:off x="3759597" y="4834862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F483C2F-10AF-EFA7-16E9-B6C02CD7EAF3}"/>
                </a:ext>
              </a:extLst>
            </p:cNvPr>
            <p:cNvSpPr/>
            <p:nvPr/>
          </p:nvSpPr>
          <p:spPr>
            <a:xfrm>
              <a:off x="4073901" y="5430495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B4E503D-68A1-750F-73EC-DA7559B19AD1}"/>
                </a:ext>
              </a:extLst>
            </p:cNvPr>
            <p:cNvSpPr/>
            <p:nvPr/>
          </p:nvSpPr>
          <p:spPr>
            <a:xfrm>
              <a:off x="3769313" y="320912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AD28D8-2C10-1FDB-42D9-1638E9F2B943}"/>
                </a:ext>
              </a:extLst>
            </p:cNvPr>
            <p:cNvSpPr/>
            <p:nvPr/>
          </p:nvSpPr>
          <p:spPr>
            <a:xfrm>
              <a:off x="2836760" y="4256136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6F36C50-D76C-06A8-86A3-9850B7C6FDF9}"/>
                </a:ext>
              </a:extLst>
            </p:cNvPr>
            <p:cNvSpPr/>
            <p:nvPr/>
          </p:nvSpPr>
          <p:spPr>
            <a:xfrm>
              <a:off x="3148920" y="5953344"/>
              <a:ext cx="528798" cy="53781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E32EFA2-7AEE-2162-EDCB-BD7016A16CA5}"/>
                </a:ext>
              </a:extLst>
            </p:cNvPr>
            <p:cNvSpPr txBox="1"/>
            <p:nvPr/>
          </p:nvSpPr>
          <p:spPr>
            <a:xfrm>
              <a:off x="-32824" y="1121778"/>
              <a:ext cx="120513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Unfavorable </a:t>
              </a:r>
              <a:endParaRPr lang="en-IE" sz="1500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8C87513-C5B7-0947-E6C4-AFCAB45FE7A2}"/>
                </a:ext>
              </a:extLst>
            </p:cNvPr>
            <p:cNvSpPr txBox="1"/>
            <p:nvPr/>
          </p:nvSpPr>
          <p:spPr>
            <a:xfrm>
              <a:off x="-65774" y="5430474"/>
              <a:ext cx="107864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Favorable </a:t>
              </a:r>
              <a:endParaRPr lang="en-IE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EEDB9B7-5741-1452-79C0-502A4EA549BF}"/>
                    </a:ext>
                  </a:extLst>
                </p:cNvPr>
                <p:cNvSpPr txBox="1"/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25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𝜟</m:t>
                            </m:r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𝑮</m:t>
                            </m:r>
                          </m:e>
                        </m:acc>
                        <m:d>
                          <m:dPr>
                            <m:ctrlP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</m:oMath>
                    </m:oMathPara>
                  </a14:m>
                  <a:endParaRPr lang="en-IE" sz="25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EEDB9B7-5741-1452-79C0-502A4EA549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6668446-8EB2-99D2-AC01-D9C0272A2184}"/>
                </a:ext>
              </a:extLst>
            </p:cNvPr>
            <p:cNvSpPr/>
            <p:nvPr/>
          </p:nvSpPr>
          <p:spPr>
            <a:xfrm>
              <a:off x="4478597" y="20259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2579D89-0701-EDD6-5A06-4FF5C31ABA90}"/>
                </a:ext>
              </a:extLst>
            </p:cNvPr>
            <p:cNvSpPr/>
            <p:nvPr/>
          </p:nvSpPr>
          <p:spPr>
            <a:xfrm>
              <a:off x="1706471" y="195883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172A0D0-605F-E82C-B75C-4DDE2C10E37F}"/>
                  </a:ext>
                </a:extLst>
              </p:cNvPr>
              <p:cNvSpPr txBox="1"/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500" b="1" dirty="0"/>
                  <a:t>If </a:t>
                </a:r>
                <a:r>
                  <a:rPr lang="en-IE" sz="2500" b="1" dirty="0" err="1">
                    <a:solidFill>
                      <a:srgbClr val="0000FF"/>
                    </a:solidFill>
                  </a:rPr>
                  <a:t>snMFE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structure is </a:t>
                </a:r>
                <a:r>
                  <a:rPr lang="en-IE" sz="2500" b="1" u="sng" dirty="0">
                    <a:solidFill>
                      <a:schemeClr val="tx1"/>
                    </a:solidFill>
                  </a:rPr>
                  <a:t>Asymmetric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E" sz="2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172A0D0-605F-E82C-B75C-4DDE2C10E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blipFill>
                <a:blip r:embed="rId3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0B9E15D-6F18-3641-C72C-5CBC0812E559}"/>
                  </a:ext>
                </a:extLst>
              </p:cNvPr>
              <p:cNvSpPr txBox="1"/>
              <p:nvPr/>
            </p:nvSpPr>
            <p:spPr>
              <a:xfrm>
                <a:off x="3681371" y="6311520"/>
                <a:ext cx="857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𝐬𝐧</m:t>
                      </m:r>
                      <m:r>
                        <a:rPr lang="en-IE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𝐌𝐅𝐄</m:t>
                      </m:r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0B9E15D-6F18-3641-C72C-5CBC0812E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371" y="6311520"/>
                <a:ext cx="857606" cy="307777"/>
              </a:xfrm>
              <a:prstGeom prst="rect">
                <a:avLst/>
              </a:prstGeom>
              <a:blipFill>
                <a:blip r:embed="rId4"/>
                <a:stretch>
                  <a:fillRect l="-4965" r="-6383" b="-588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C99F0DD-8420-7232-8DD6-A45635FD22D5}"/>
              </a:ext>
            </a:extLst>
          </p:cNvPr>
          <p:cNvGrpSpPr/>
          <p:nvPr/>
        </p:nvGrpSpPr>
        <p:grpSpPr>
          <a:xfrm>
            <a:off x="6546241" y="1106254"/>
            <a:ext cx="5390181" cy="5604034"/>
            <a:chOff x="6546241" y="1106254"/>
            <a:chExt cx="5390181" cy="5604034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2AB6447-7D13-0A1A-DD06-703D25E7ACA7}"/>
                </a:ext>
              </a:extLst>
            </p:cNvPr>
            <p:cNvGrpSpPr/>
            <p:nvPr/>
          </p:nvGrpSpPr>
          <p:grpSpPr>
            <a:xfrm>
              <a:off x="6546241" y="1106254"/>
              <a:ext cx="5390181" cy="5528757"/>
              <a:chOff x="6546241" y="1106254"/>
              <a:chExt cx="5390181" cy="5528757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B76883E5-C71A-6146-5CC9-6E0A546DE0ED}"/>
                  </a:ext>
                </a:extLst>
              </p:cNvPr>
              <p:cNvGrpSpPr/>
              <p:nvPr/>
            </p:nvGrpSpPr>
            <p:grpSpPr>
              <a:xfrm>
                <a:off x="10364748" y="4165862"/>
                <a:ext cx="528798" cy="1306154"/>
                <a:chOff x="5673327" y="3886752"/>
                <a:chExt cx="528798" cy="1306154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173ABA6-3472-66BD-C341-1E930053DD0A}"/>
                    </a:ext>
                  </a:extLst>
                </p:cNvPr>
                <p:cNvSpPr/>
                <p:nvPr/>
              </p:nvSpPr>
              <p:spPr>
                <a:xfrm>
                  <a:off x="5673327" y="388675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D89D8D6A-1751-966F-72C0-9748D3FF07DC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0D36F896-82A3-296F-B342-B57CBFFD54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37726" y="4044055"/>
                  <a:ext cx="2196" cy="916368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8FA1CEFC-A30F-F197-B1FE-946EFC6C73F5}"/>
                  </a:ext>
                </a:extLst>
              </p:cNvPr>
              <p:cNvGrpSpPr/>
              <p:nvPr/>
            </p:nvGrpSpPr>
            <p:grpSpPr>
              <a:xfrm>
                <a:off x="9449475" y="2108338"/>
                <a:ext cx="528798" cy="1853371"/>
                <a:chOff x="5673327" y="3084265"/>
                <a:chExt cx="528798" cy="1853371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4CF07F98-0D95-A41E-F576-76E12E5BCCE0}"/>
                    </a:ext>
                  </a:extLst>
                </p:cNvPr>
                <p:cNvSpPr/>
                <p:nvPr/>
              </p:nvSpPr>
              <p:spPr>
                <a:xfrm>
                  <a:off x="5673327" y="3084265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1879B2E2-629E-520F-60F1-C729390CD679}"/>
                    </a:ext>
                  </a:extLst>
                </p:cNvPr>
                <p:cNvSpPr/>
                <p:nvPr/>
              </p:nvSpPr>
              <p:spPr>
                <a:xfrm>
                  <a:off x="5673327" y="439982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cxnSp>
              <p:nvCxnSpPr>
                <p:cNvPr id="132" name="Straight Arrow Connector 131">
                  <a:extLst>
                    <a:ext uri="{FF2B5EF4-FFF2-40B4-BE49-F238E27FC236}">
                      <a16:creationId xmlns:a16="http://schemas.microsoft.com/office/drawing/2014/main" id="{77E00B60-7FE2-01A5-3FF7-AB50B7BA6D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225023"/>
                  <a:ext cx="0" cy="1468035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9EAAF07-F394-223E-CD87-98CE579DBEB8}"/>
                  </a:ext>
                </a:extLst>
              </p:cNvPr>
              <p:cNvGrpSpPr/>
              <p:nvPr/>
            </p:nvGrpSpPr>
            <p:grpSpPr>
              <a:xfrm>
                <a:off x="10284276" y="1876629"/>
                <a:ext cx="528798" cy="1137084"/>
                <a:chOff x="5673327" y="4055822"/>
                <a:chExt cx="528798" cy="1137084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AE77DCE7-44A9-563C-6D58-0FD41EF160F8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ECB8438A-CE1E-46E5-DD37-618E2C7B0F0F}"/>
                    </a:ext>
                  </a:extLst>
                </p:cNvPr>
                <p:cNvSpPr/>
                <p:nvPr/>
              </p:nvSpPr>
              <p:spPr>
                <a:xfrm>
                  <a:off x="5673327" y="405582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8C206728-63A5-987C-F7C2-934A8177E3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199689"/>
                  <a:ext cx="0" cy="76073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2E4906E-BDBB-62EC-66C2-B3E97139B85A}"/>
                  </a:ext>
                </a:extLst>
              </p:cNvPr>
              <p:cNvSpPr/>
              <p:nvPr/>
            </p:nvSpPr>
            <p:spPr>
              <a:xfrm>
                <a:off x="9755478" y="6052906"/>
                <a:ext cx="528798" cy="537814"/>
              </a:xfrm>
              <a:prstGeom prst="ellipse">
                <a:avLst/>
              </a:prstGeom>
              <a:solidFill>
                <a:srgbClr val="FA0000"/>
              </a:solidFill>
              <a:ln w="95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03667D07-AA12-5C52-5499-C7E9B8A61351}"/>
                  </a:ext>
                </a:extLst>
              </p:cNvPr>
              <p:cNvGrpSpPr/>
              <p:nvPr/>
            </p:nvGrpSpPr>
            <p:grpSpPr>
              <a:xfrm>
                <a:off x="8834272" y="5081380"/>
                <a:ext cx="528798" cy="1144226"/>
                <a:chOff x="5673327" y="4048680"/>
                <a:chExt cx="528798" cy="1144226"/>
              </a:xfrm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D2BFD7F9-6B5B-7D39-6FA8-FB2EBC349DA3}"/>
                    </a:ext>
                  </a:extLst>
                </p:cNvPr>
                <p:cNvSpPr/>
                <p:nvPr/>
              </p:nvSpPr>
              <p:spPr>
                <a:xfrm>
                  <a:off x="5673327" y="4048680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708EFFFA-092D-A5A6-34DB-89DCF280BD74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23" name="Straight Arrow Connector 122">
                  <a:extLst>
                    <a:ext uri="{FF2B5EF4-FFF2-40B4-BE49-F238E27FC236}">
                      <a16:creationId xmlns:a16="http://schemas.microsoft.com/office/drawing/2014/main" id="{ABDF6501-A599-C391-7E8D-E0CE39C4B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222724"/>
                  <a:ext cx="0" cy="737699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EDEEFACB-157C-05D1-B625-42F7C80A119C}"/>
                  </a:ext>
                </a:extLst>
              </p:cNvPr>
              <p:cNvGrpSpPr/>
              <p:nvPr/>
            </p:nvGrpSpPr>
            <p:grpSpPr>
              <a:xfrm>
                <a:off x="7894496" y="2616443"/>
                <a:ext cx="528798" cy="1544279"/>
                <a:chOff x="5673327" y="3648627"/>
                <a:chExt cx="528798" cy="154427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5E1F22C8-F6C1-546A-35AD-9DCFE41C7F5B}"/>
                    </a:ext>
                  </a:extLst>
                </p:cNvPr>
                <p:cNvSpPr/>
                <p:nvPr/>
              </p:nvSpPr>
              <p:spPr>
                <a:xfrm>
                  <a:off x="5673327" y="3648627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D5F7CDB6-3947-B0EC-99B9-E743FFC670CD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1F367362-D877-7507-4EE9-73E425317F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808731"/>
                  <a:ext cx="0" cy="1151692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F0390BA4-F1AE-CFDD-CD34-4249C7A9FD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1373" y="1171575"/>
                <a:ext cx="0" cy="546343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4FA3C348-A14C-DB4A-F259-644FD02995F4}"/>
                      </a:ext>
                    </a:extLst>
                  </p:cNvPr>
                  <p:cNvSpPr txBox="1"/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</m:t>
                          </m:r>
                          <m:d>
                            <m:dPr>
                              <m:ctrlP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oMath>
                      </m:oMathPara>
                    </a14:m>
                    <a:endParaRPr lang="en-IE" sz="25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4FA3C348-A14C-DB4A-F259-644FD02995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ABF6FDA-CB5B-3BAE-3346-23017AF892F4}"/>
                  </a:ext>
                </a:extLst>
              </p:cNvPr>
              <p:cNvSpPr/>
              <p:nvPr/>
            </p:nvSpPr>
            <p:spPr>
              <a:xfrm>
                <a:off x="8686800" y="2774340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6C2E96F-87A4-1867-93BD-F9B849B74125}"/>
                  </a:ext>
                </a:extLst>
              </p:cNvPr>
              <p:cNvSpPr/>
              <p:nvPr/>
            </p:nvSpPr>
            <p:spPr>
              <a:xfrm>
                <a:off x="11162854" y="454490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6EFD9D6-2660-DC3C-1C60-497E706B4215}"/>
                  </a:ext>
                </a:extLst>
              </p:cNvPr>
              <p:cNvSpPr/>
              <p:nvPr/>
            </p:nvSpPr>
            <p:spPr>
              <a:xfrm>
                <a:off x="8602908" y="400716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6C6885E-E43C-4DF2-18E2-0F4FBD2F3B8B}"/>
                  </a:ext>
                </a:extLst>
              </p:cNvPr>
              <p:cNvSpPr/>
              <p:nvPr/>
            </p:nvSpPr>
            <p:spPr>
              <a:xfrm>
                <a:off x="8219930" y="486124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F7C7F716-6176-ED75-A86E-D4E70187594B}"/>
                  </a:ext>
                </a:extLst>
              </p:cNvPr>
              <p:cNvSpPr/>
              <p:nvPr/>
            </p:nvSpPr>
            <p:spPr>
              <a:xfrm>
                <a:off x="10675850" y="5529302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DD838996-D270-F9F0-54AD-695401DC1A90}"/>
                  </a:ext>
                </a:extLst>
              </p:cNvPr>
              <p:cNvSpPr/>
              <p:nvPr/>
            </p:nvSpPr>
            <p:spPr>
              <a:xfrm>
                <a:off x="10376095" y="330792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9AD4253-DD95-8B0E-AD5C-43FA5BFB4C07}"/>
                  </a:ext>
                </a:extLst>
              </p:cNvPr>
              <p:cNvSpPr/>
              <p:nvPr/>
            </p:nvSpPr>
            <p:spPr>
              <a:xfrm>
                <a:off x="9443542" y="436306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3805E55-DD00-B2C9-13DD-55D8A44E376F}"/>
                  </a:ext>
                </a:extLst>
              </p:cNvPr>
              <p:cNvSpPr/>
              <p:nvPr/>
            </p:nvSpPr>
            <p:spPr>
              <a:xfrm>
                <a:off x="11085379" y="2124754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AB6BC983-4E1E-21BB-4F3D-4F8AE6CAB817}"/>
                  </a:ext>
                </a:extLst>
              </p:cNvPr>
              <p:cNvSpPr/>
              <p:nvPr/>
            </p:nvSpPr>
            <p:spPr>
              <a:xfrm>
                <a:off x="8313253" y="205763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6D66B07-03FB-33A4-38D3-3876F2C768D5}"/>
                  </a:ext>
                </a:extLst>
              </p:cNvPr>
              <p:cNvGrpSpPr/>
              <p:nvPr/>
            </p:nvGrpSpPr>
            <p:grpSpPr>
              <a:xfrm>
                <a:off x="8603527" y="3602975"/>
                <a:ext cx="528798" cy="943005"/>
                <a:chOff x="5673327" y="4249901"/>
                <a:chExt cx="528798" cy="943005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10DD7E57-6ABD-BC94-6EF8-C74E0023DEEC}"/>
                    </a:ext>
                  </a:extLst>
                </p:cNvPr>
                <p:cNvSpPr/>
                <p:nvPr/>
              </p:nvSpPr>
              <p:spPr>
                <a:xfrm>
                  <a:off x="5673327" y="424990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2FCD1505-7314-B41B-9AD6-E043900CD1E2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A1B9CB71-0F1D-508D-C84E-8873B0C22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492667"/>
                  <a:ext cx="0" cy="46775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655BB9E-1050-35C1-3724-FD095B524DC8}"/>
                  </a:ext>
                </a:extLst>
              </p:cNvPr>
              <p:cNvSpPr txBox="1"/>
              <p:nvPr/>
            </p:nvSpPr>
            <p:spPr>
              <a:xfrm>
                <a:off x="7742957" y="1106254"/>
                <a:ext cx="419346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>
                    <a:solidFill>
                      <a:srgbClr val="7030A0"/>
                    </a:solidFill>
                  </a:rPr>
                  <a:t>Symmetry aware energy landscape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19F11A90-B089-E44D-6CD2-04B12DD811DE}"/>
                    </a:ext>
                  </a:extLst>
                </p:cNvPr>
                <p:cNvSpPr txBox="1"/>
                <p:nvPr/>
              </p:nvSpPr>
              <p:spPr>
                <a:xfrm>
                  <a:off x="10316465" y="6402511"/>
                  <a:ext cx="5770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E" sz="2000" b="1" i="0" smtClean="0">
                            <a:solidFill>
                              <a:srgbClr val="FF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</m:oMath>
                    </m:oMathPara>
                  </a14:m>
                  <a:endParaRPr lang="en-IE" sz="2000" dirty="0">
                    <a:solidFill>
                      <a:srgbClr val="FF3333"/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19F11A90-B089-E44D-6CD2-04B12DD81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6465" y="6402511"/>
                  <a:ext cx="57708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9474" r="-10526" b="-588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4F385F-E64B-4E29-8C95-04DB1E7A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31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70224-608B-E193-34FF-5F589FEE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46F0323-DE93-4364-68D5-F59BB968D325}"/>
              </a:ext>
            </a:extLst>
          </p:cNvPr>
          <p:cNvGrpSpPr/>
          <p:nvPr/>
        </p:nvGrpSpPr>
        <p:grpSpPr>
          <a:xfrm>
            <a:off x="-65774" y="1102773"/>
            <a:ext cx="5403021" cy="5532238"/>
            <a:chOff x="-65774" y="1102773"/>
            <a:chExt cx="5403021" cy="55322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E2F218-6288-6111-810F-9F021F56BDA0}"/>
                </a:ext>
              </a:extLst>
            </p:cNvPr>
            <p:cNvSpPr txBox="1"/>
            <p:nvPr/>
          </p:nvSpPr>
          <p:spPr>
            <a:xfrm>
              <a:off x="1143782" y="1102773"/>
              <a:ext cx="41934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>
                  <a:solidFill>
                    <a:srgbClr val="7030A0"/>
                  </a:solidFill>
                </a:rPr>
                <a:t>Symmetry naive energy landscape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9D7B0DB-DAA0-8106-9696-8911E3CF5094}"/>
                </a:ext>
              </a:extLst>
            </p:cNvPr>
            <p:cNvCxnSpPr>
              <a:cxnSpLocks/>
            </p:cNvCxnSpPr>
            <p:nvPr/>
          </p:nvCxnSpPr>
          <p:spPr>
            <a:xfrm>
              <a:off x="1172308" y="1156097"/>
              <a:ext cx="0" cy="54789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37E6C0C-F732-9341-5EF5-D34A1BB51056}"/>
                </a:ext>
              </a:extLst>
            </p:cNvPr>
            <p:cNvSpPr/>
            <p:nvPr/>
          </p:nvSpPr>
          <p:spPr>
            <a:xfrm>
              <a:off x="2080018" y="2675533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E6BD207-5F1D-59AE-C3EA-4F1858E5D334}"/>
                </a:ext>
              </a:extLst>
            </p:cNvPr>
            <p:cNvSpPr/>
            <p:nvPr/>
          </p:nvSpPr>
          <p:spPr>
            <a:xfrm>
              <a:off x="1286842" y="34737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859183-7E9C-AF63-7F54-380FD88A63C4}"/>
                </a:ext>
              </a:extLst>
            </p:cNvPr>
            <p:cNvSpPr/>
            <p:nvPr/>
          </p:nvSpPr>
          <p:spPr>
            <a:xfrm>
              <a:off x="3677718" y="237592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6344360-F3B3-0366-8E39-48D24EBA32C9}"/>
                </a:ext>
              </a:extLst>
            </p:cNvPr>
            <p:cNvSpPr/>
            <p:nvPr/>
          </p:nvSpPr>
          <p:spPr>
            <a:xfrm>
              <a:off x="2843144" y="328024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F8FD391-2CAF-73B4-6E8F-59C8BA4B9928}"/>
                </a:ext>
              </a:extLst>
            </p:cNvPr>
            <p:cNvSpPr/>
            <p:nvPr/>
          </p:nvSpPr>
          <p:spPr>
            <a:xfrm>
              <a:off x="4556072" y="444609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AF047B-A39C-C86D-0CE5-2FA0BE6BC6E5}"/>
                </a:ext>
              </a:extLst>
            </p:cNvPr>
            <p:cNvSpPr/>
            <p:nvPr/>
          </p:nvSpPr>
          <p:spPr>
            <a:xfrm>
              <a:off x="1996126" y="390835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0D1E184-AE30-BDA7-A1B5-FD33CC42FB51}"/>
                </a:ext>
              </a:extLst>
            </p:cNvPr>
            <p:cNvSpPr/>
            <p:nvPr/>
          </p:nvSpPr>
          <p:spPr>
            <a:xfrm>
              <a:off x="1613148" y="476243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03E445E-573D-EBE9-C378-96F3A73EEBAC}"/>
                </a:ext>
              </a:extLst>
            </p:cNvPr>
            <p:cNvSpPr/>
            <p:nvPr/>
          </p:nvSpPr>
          <p:spPr>
            <a:xfrm>
              <a:off x="2225950" y="5588979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CDFD8DB-34F3-DC1A-26CA-EC173FAE3562}"/>
                </a:ext>
              </a:extLst>
            </p:cNvPr>
            <p:cNvSpPr/>
            <p:nvPr/>
          </p:nvSpPr>
          <p:spPr>
            <a:xfrm>
              <a:off x="3759597" y="4834862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3E79D8C-E6A4-9D6F-1B92-42AA4908E71E}"/>
                </a:ext>
              </a:extLst>
            </p:cNvPr>
            <p:cNvSpPr/>
            <p:nvPr/>
          </p:nvSpPr>
          <p:spPr>
            <a:xfrm>
              <a:off x="4092515" y="5430495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2347FFF-9462-89E3-A422-72DE3300788D}"/>
                </a:ext>
              </a:extLst>
            </p:cNvPr>
            <p:cNvSpPr/>
            <p:nvPr/>
          </p:nvSpPr>
          <p:spPr>
            <a:xfrm>
              <a:off x="3769313" y="320912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394F1DB-B6F9-06E6-0D6A-B8FBE18A6F4E}"/>
                </a:ext>
              </a:extLst>
            </p:cNvPr>
            <p:cNvSpPr/>
            <p:nvPr/>
          </p:nvSpPr>
          <p:spPr>
            <a:xfrm>
              <a:off x="2803937" y="4256136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3BF4002-871D-78B6-CE5D-A61790BC5183}"/>
                </a:ext>
              </a:extLst>
            </p:cNvPr>
            <p:cNvSpPr/>
            <p:nvPr/>
          </p:nvSpPr>
          <p:spPr>
            <a:xfrm>
              <a:off x="3148920" y="5953344"/>
              <a:ext cx="528798" cy="53781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00B1B7-2066-B920-8136-732C87A832E5}"/>
                </a:ext>
              </a:extLst>
            </p:cNvPr>
            <p:cNvSpPr txBox="1"/>
            <p:nvPr/>
          </p:nvSpPr>
          <p:spPr>
            <a:xfrm>
              <a:off x="-32824" y="1130106"/>
              <a:ext cx="120513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Unfavorable </a:t>
              </a:r>
              <a:endParaRPr lang="en-IE" sz="15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6C915F3-83BC-70E9-540F-7490485CC0C0}"/>
                </a:ext>
              </a:extLst>
            </p:cNvPr>
            <p:cNvSpPr txBox="1"/>
            <p:nvPr/>
          </p:nvSpPr>
          <p:spPr>
            <a:xfrm>
              <a:off x="-65774" y="5430474"/>
              <a:ext cx="107864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Favorable </a:t>
              </a:r>
              <a:endParaRPr lang="en-IE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F130193-0FB4-8E57-7A56-CAC9E72987D2}"/>
                    </a:ext>
                  </a:extLst>
                </p:cNvPr>
                <p:cNvSpPr txBox="1"/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25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𝜟</m:t>
                            </m:r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𝑮</m:t>
                            </m:r>
                          </m:e>
                        </m:acc>
                        <m:d>
                          <m:dPr>
                            <m:ctrlP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</m:oMath>
                    </m:oMathPara>
                  </a14:m>
                  <a:endParaRPr lang="en-IE" sz="25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F130193-0FB4-8E57-7A56-CAC9E72987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C62BA70-80FB-222C-876E-917163DE3856}"/>
                </a:ext>
              </a:extLst>
            </p:cNvPr>
            <p:cNvSpPr/>
            <p:nvPr/>
          </p:nvSpPr>
          <p:spPr>
            <a:xfrm>
              <a:off x="4478597" y="20259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EA0833-BF7D-89E9-A231-2A72B5995464}"/>
                </a:ext>
              </a:extLst>
            </p:cNvPr>
            <p:cNvSpPr/>
            <p:nvPr/>
          </p:nvSpPr>
          <p:spPr>
            <a:xfrm>
              <a:off x="1706471" y="195883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7EE7F9B-9DB9-837B-DE12-B3EB4089D25D}"/>
                  </a:ext>
                </a:extLst>
              </p:cNvPr>
              <p:cNvSpPr txBox="1"/>
              <p:nvPr/>
            </p:nvSpPr>
            <p:spPr>
              <a:xfrm>
                <a:off x="3681371" y="6311520"/>
                <a:ext cx="857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𝐬𝐧</m:t>
                      </m:r>
                      <m:r>
                        <a:rPr lang="en-IE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𝐌𝐅𝐄</m:t>
                      </m:r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7EE7F9B-9DB9-837B-DE12-B3EB4089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371" y="6311520"/>
                <a:ext cx="857606" cy="307777"/>
              </a:xfrm>
              <a:prstGeom prst="rect">
                <a:avLst/>
              </a:prstGeom>
              <a:blipFill>
                <a:blip r:embed="rId3"/>
                <a:stretch>
                  <a:fillRect l="-4965" r="-6383" b="-588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4168229-95BC-5EC9-8DAB-241EB11CD5EC}"/>
              </a:ext>
            </a:extLst>
          </p:cNvPr>
          <p:cNvGrpSpPr/>
          <p:nvPr/>
        </p:nvGrpSpPr>
        <p:grpSpPr>
          <a:xfrm>
            <a:off x="6546242" y="1106254"/>
            <a:ext cx="5390181" cy="5528757"/>
            <a:chOff x="6546241" y="1106254"/>
            <a:chExt cx="5390181" cy="5528757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CD85AF7-6504-DCD8-464F-55470B812958}"/>
                </a:ext>
              </a:extLst>
            </p:cNvPr>
            <p:cNvGrpSpPr/>
            <p:nvPr/>
          </p:nvGrpSpPr>
          <p:grpSpPr>
            <a:xfrm>
              <a:off x="6546241" y="1106254"/>
              <a:ext cx="5390181" cy="5528757"/>
              <a:chOff x="6546241" y="1106254"/>
              <a:chExt cx="5390181" cy="5528757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5E5AF3D-027C-298D-52C6-2E5E0131E67C}"/>
                  </a:ext>
                </a:extLst>
              </p:cNvPr>
              <p:cNvGrpSpPr/>
              <p:nvPr/>
            </p:nvGrpSpPr>
            <p:grpSpPr>
              <a:xfrm>
                <a:off x="10364748" y="4165862"/>
                <a:ext cx="528798" cy="1306154"/>
                <a:chOff x="5673327" y="3886752"/>
                <a:chExt cx="528798" cy="1306154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8CAEE3E5-7814-DD25-07C5-D6CD948BE2FA}"/>
                    </a:ext>
                  </a:extLst>
                </p:cNvPr>
                <p:cNvSpPr/>
                <p:nvPr/>
              </p:nvSpPr>
              <p:spPr>
                <a:xfrm>
                  <a:off x="5673327" y="388675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E6DCD59-CBD8-667B-6A66-3A7DBE07D368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EAF69147-0B53-8A1F-81AD-4D01E1C08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37726" y="4044055"/>
                  <a:ext cx="2196" cy="916368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918D2F9-F3A6-8FF6-BD05-129A6753D1DA}"/>
                  </a:ext>
                </a:extLst>
              </p:cNvPr>
              <p:cNvGrpSpPr/>
              <p:nvPr/>
            </p:nvGrpSpPr>
            <p:grpSpPr>
              <a:xfrm>
                <a:off x="9449475" y="2108338"/>
                <a:ext cx="528798" cy="1603811"/>
                <a:chOff x="5673327" y="3084265"/>
                <a:chExt cx="528798" cy="1603811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8E152A41-DAF2-6410-E73C-A3BC39F3ACFB}"/>
                    </a:ext>
                  </a:extLst>
                </p:cNvPr>
                <p:cNvSpPr/>
                <p:nvPr/>
              </p:nvSpPr>
              <p:spPr>
                <a:xfrm>
                  <a:off x="5673327" y="3084265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5EDC8D6-0A0D-257A-CC8D-30F266086553}"/>
                    </a:ext>
                  </a:extLst>
                </p:cNvPr>
                <p:cNvSpPr/>
                <p:nvPr/>
              </p:nvSpPr>
              <p:spPr>
                <a:xfrm>
                  <a:off x="5673327" y="415026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88E17A48-EE43-6989-3940-090710EB3D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225023"/>
                  <a:ext cx="0" cy="125610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1CD82A4-D420-8325-EB24-7B01D02F204B}"/>
                  </a:ext>
                </a:extLst>
              </p:cNvPr>
              <p:cNvGrpSpPr/>
              <p:nvPr/>
            </p:nvGrpSpPr>
            <p:grpSpPr>
              <a:xfrm>
                <a:off x="10284276" y="1876629"/>
                <a:ext cx="528798" cy="1137084"/>
                <a:chOff x="5673327" y="4055822"/>
                <a:chExt cx="528798" cy="1137084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0CF5098-4A67-502A-8F4C-FA90F7574604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370A396-C0B2-82DF-2ABF-CCD23501873B}"/>
                    </a:ext>
                  </a:extLst>
                </p:cNvPr>
                <p:cNvSpPr/>
                <p:nvPr/>
              </p:nvSpPr>
              <p:spPr>
                <a:xfrm>
                  <a:off x="5673327" y="405582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31FE12F0-AAD5-1DF1-EE1A-C7DB081C9D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199689"/>
                  <a:ext cx="0" cy="76073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1DE1A71-1CAD-F7A2-1F49-9F422D8BF0BF}"/>
                  </a:ext>
                </a:extLst>
              </p:cNvPr>
              <p:cNvGrpSpPr/>
              <p:nvPr/>
            </p:nvGrpSpPr>
            <p:grpSpPr>
              <a:xfrm>
                <a:off x="9755478" y="3796905"/>
                <a:ext cx="528798" cy="2793815"/>
                <a:chOff x="5673327" y="2399091"/>
                <a:chExt cx="528798" cy="2793815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7A4C215-3EDF-DCF5-FEED-E2A5F8756700}"/>
                    </a:ext>
                  </a:extLst>
                </p:cNvPr>
                <p:cNvSpPr/>
                <p:nvPr/>
              </p:nvSpPr>
              <p:spPr>
                <a:xfrm>
                  <a:off x="5673327" y="239909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6F1AB9E5-7FB1-C724-C7E4-FFFF6A211874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06B4CFB7-5CA1-CC45-A7EC-66BEEFE504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2546727"/>
                  <a:ext cx="0" cy="241369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FD9AFCB-CB74-59F6-55A1-5FBE219195B3}"/>
                  </a:ext>
                </a:extLst>
              </p:cNvPr>
              <p:cNvGrpSpPr/>
              <p:nvPr/>
            </p:nvGrpSpPr>
            <p:grpSpPr>
              <a:xfrm>
                <a:off x="8834272" y="5081380"/>
                <a:ext cx="528798" cy="1144226"/>
                <a:chOff x="5673327" y="4048680"/>
                <a:chExt cx="528798" cy="1144226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C200835-90C6-4268-DE52-13740D494CA1}"/>
                    </a:ext>
                  </a:extLst>
                </p:cNvPr>
                <p:cNvSpPr/>
                <p:nvPr/>
              </p:nvSpPr>
              <p:spPr>
                <a:xfrm>
                  <a:off x="5673327" y="4048680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BE3B9191-5391-0B02-66E0-FC8D03C17F12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A2095878-2C01-68EE-6A78-EDBBBD4AAA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222724"/>
                  <a:ext cx="0" cy="737699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1D0980C-D032-27EA-2C92-BF1407F61FA6}"/>
                  </a:ext>
                </a:extLst>
              </p:cNvPr>
              <p:cNvGrpSpPr/>
              <p:nvPr/>
            </p:nvGrpSpPr>
            <p:grpSpPr>
              <a:xfrm>
                <a:off x="7894496" y="2616443"/>
                <a:ext cx="528798" cy="1544279"/>
                <a:chOff x="5673327" y="3648627"/>
                <a:chExt cx="528798" cy="1544279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14342523-6868-6E48-1C36-0DFC4F2F0CE0}"/>
                    </a:ext>
                  </a:extLst>
                </p:cNvPr>
                <p:cNvSpPr/>
                <p:nvPr/>
              </p:nvSpPr>
              <p:spPr>
                <a:xfrm>
                  <a:off x="5673327" y="3648627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B9D17108-0868-0D7F-E806-E558D012F9E9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FD5C9980-E4FF-AAB7-4500-C5675C42B1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808731"/>
                  <a:ext cx="0" cy="1151692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36C69AA0-C15C-CDFD-C295-53A3E0834C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3239" y="1189434"/>
                <a:ext cx="0" cy="544557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6B1DB8C9-3A73-C574-A692-5E40A45C625E}"/>
                      </a:ext>
                    </a:extLst>
                  </p:cNvPr>
                  <p:cNvSpPr txBox="1"/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</m:t>
                          </m:r>
                          <m:d>
                            <m:dPr>
                              <m:ctrlP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oMath>
                      </m:oMathPara>
                    </a14:m>
                    <a:endParaRPr lang="en-IE" sz="25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6B1DB8C9-3A73-C574-A692-5E40A45C62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9A3147-5731-EC6E-3ADB-9835F2783A03}"/>
                  </a:ext>
                </a:extLst>
              </p:cNvPr>
              <p:cNvSpPr/>
              <p:nvPr/>
            </p:nvSpPr>
            <p:spPr>
              <a:xfrm>
                <a:off x="8686800" y="2774340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E6D7122-E165-D2EC-4B43-DD18645693C7}"/>
                  </a:ext>
                </a:extLst>
              </p:cNvPr>
              <p:cNvSpPr/>
              <p:nvPr/>
            </p:nvSpPr>
            <p:spPr>
              <a:xfrm>
                <a:off x="11162854" y="454490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30A75B9-54C7-EFCE-A37E-31972C03C46E}"/>
                  </a:ext>
                </a:extLst>
              </p:cNvPr>
              <p:cNvSpPr/>
              <p:nvPr/>
            </p:nvSpPr>
            <p:spPr>
              <a:xfrm>
                <a:off x="8602908" y="400716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01737C2-E40A-C96B-B728-7E62F64411C8}"/>
                  </a:ext>
                </a:extLst>
              </p:cNvPr>
              <p:cNvSpPr/>
              <p:nvPr/>
            </p:nvSpPr>
            <p:spPr>
              <a:xfrm>
                <a:off x="8219930" y="486124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62DA112-F19E-592D-805E-A9720C6AE82B}"/>
                  </a:ext>
                </a:extLst>
              </p:cNvPr>
              <p:cNvSpPr/>
              <p:nvPr/>
            </p:nvSpPr>
            <p:spPr>
              <a:xfrm>
                <a:off x="10661782" y="5529302"/>
                <a:ext cx="528798" cy="537814"/>
              </a:xfrm>
              <a:prstGeom prst="ellipse">
                <a:avLst/>
              </a:prstGeom>
              <a:solidFill>
                <a:srgbClr val="FA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1855953-9FCE-027F-62B0-E3028146260B}"/>
                  </a:ext>
                </a:extLst>
              </p:cNvPr>
              <p:cNvSpPr/>
              <p:nvPr/>
            </p:nvSpPr>
            <p:spPr>
              <a:xfrm>
                <a:off x="10376095" y="330792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118CC29-CDEF-1085-7053-24F42E194C54}"/>
                  </a:ext>
                </a:extLst>
              </p:cNvPr>
              <p:cNvSpPr/>
              <p:nvPr/>
            </p:nvSpPr>
            <p:spPr>
              <a:xfrm>
                <a:off x="9417346" y="436306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F597937-9335-2223-88CA-D46D2534C332}"/>
                  </a:ext>
                </a:extLst>
              </p:cNvPr>
              <p:cNvSpPr/>
              <p:nvPr/>
            </p:nvSpPr>
            <p:spPr>
              <a:xfrm>
                <a:off x="11085379" y="2124754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D46A869-2DCA-C7B0-DD4F-6DC865427AB1}"/>
                  </a:ext>
                </a:extLst>
              </p:cNvPr>
              <p:cNvSpPr/>
              <p:nvPr/>
            </p:nvSpPr>
            <p:spPr>
              <a:xfrm>
                <a:off x="8313253" y="205763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5D279100-79B3-F01E-FC8B-9787A1E83B6B}"/>
                  </a:ext>
                </a:extLst>
              </p:cNvPr>
              <p:cNvGrpSpPr/>
              <p:nvPr/>
            </p:nvGrpSpPr>
            <p:grpSpPr>
              <a:xfrm>
                <a:off x="8603527" y="3602975"/>
                <a:ext cx="528798" cy="943005"/>
                <a:chOff x="5673327" y="4249901"/>
                <a:chExt cx="528798" cy="943005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10C01EBA-348C-606F-DF54-B5B88F002E0B}"/>
                    </a:ext>
                  </a:extLst>
                </p:cNvPr>
                <p:cNvSpPr/>
                <p:nvPr/>
              </p:nvSpPr>
              <p:spPr>
                <a:xfrm>
                  <a:off x="5673327" y="424990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F7DBFAB0-8A7D-912D-FE58-00672B4252C2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877368FC-AF97-13CE-670B-80ECCD4A21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492667"/>
                  <a:ext cx="0" cy="46775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12C683A-1FCE-A5A6-DE6B-B1DB5CB3041C}"/>
                  </a:ext>
                </a:extLst>
              </p:cNvPr>
              <p:cNvSpPr txBox="1"/>
              <p:nvPr/>
            </p:nvSpPr>
            <p:spPr>
              <a:xfrm>
                <a:off x="7742957" y="1106254"/>
                <a:ext cx="419346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>
                    <a:solidFill>
                      <a:srgbClr val="7030A0"/>
                    </a:solidFill>
                  </a:rPr>
                  <a:t>Symmetry aware energy landscape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37A6D9F3-010A-F958-2B04-A60E3F83E330}"/>
                    </a:ext>
                  </a:extLst>
                </p:cNvPr>
                <p:cNvSpPr txBox="1"/>
                <p:nvPr/>
              </p:nvSpPr>
              <p:spPr>
                <a:xfrm>
                  <a:off x="10632366" y="6138691"/>
                  <a:ext cx="5770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E" sz="2000" b="1" i="0" smtClean="0">
                            <a:solidFill>
                              <a:srgbClr val="FF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</m:oMath>
                    </m:oMathPara>
                  </a14:m>
                  <a:endParaRPr lang="en-IE" sz="2000" dirty="0">
                    <a:solidFill>
                      <a:srgbClr val="FF3333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37A6D9F3-010A-F958-2B04-A60E3F83E3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2366" y="6138691"/>
                  <a:ext cx="577081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474" r="-10526" b="-800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 descr="A cartoon of a person thinking&#10;&#10;AI-generated content may be incorrect.">
            <a:extLst>
              <a:ext uri="{FF2B5EF4-FFF2-40B4-BE49-F238E27FC236}">
                <a16:creationId xmlns:a16="http://schemas.microsoft.com/office/drawing/2014/main" id="{FA206EC3-7680-55C2-4B0C-7420F53D1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45" y="508470"/>
            <a:ext cx="898167" cy="89816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969AFF-8A23-778B-3687-55FF3F05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13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999E42-5BD1-F994-ACE3-2F1AAB1676E2}"/>
                  </a:ext>
                </a:extLst>
              </p:cNvPr>
              <p:cNvSpPr txBox="1"/>
              <p:nvPr/>
            </p:nvSpPr>
            <p:spPr>
              <a:xfrm rot="16200000">
                <a:off x="9144002" y="5093841"/>
                <a:ext cx="2108511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1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𝐁</m:t>
                          </m:r>
                        </m:sub>
                      </m:sSub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15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5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𝐥𝐨𝐠</m:t>
                      </m:r>
                      <m:r>
                        <a:rPr lang="en-IE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15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999E42-5BD1-F994-ACE3-2F1AAB167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144002" y="5093841"/>
                <a:ext cx="2108511" cy="323165"/>
              </a:xfrm>
              <a:prstGeom prst="rect">
                <a:avLst/>
              </a:prstGeom>
              <a:blipFill>
                <a:blip r:embed="rId9"/>
                <a:stretch>
                  <a:fillRect r="-1132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07982A-8610-0E5F-651F-7EE2A4BF937B}"/>
                  </a:ext>
                </a:extLst>
              </p:cNvPr>
              <p:cNvSpPr txBox="1"/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500" b="1" dirty="0"/>
                  <a:t>If </a:t>
                </a:r>
                <a:r>
                  <a:rPr lang="en-IE" sz="2500" b="1" dirty="0" err="1">
                    <a:solidFill>
                      <a:srgbClr val="0000FF"/>
                    </a:solidFill>
                  </a:rPr>
                  <a:t>snMFE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structure is </a:t>
                </a:r>
                <a:r>
                  <a:rPr lang="en-IE" sz="2500" b="1" u="sng" dirty="0"/>
                  <a:t>S</a:t>
                </a:r>
                <a:r>
                  <a:rPr lang="en-IE" sz="2500" b="1" u="sng" dirty="0">
                    <a:solidFill>
                      <a:schemeClr val="tx1"/>
                    </a:solidFill>
                  </a:rPr>
                  <a:t>ymmetric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E" sz="2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07982A-8610-0E5F-651F-7EE2A4BF9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blipFill>
                <a:blip r:embed="rId10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443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780E3-184F-0A01-9A7C-5AB6D157B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B3F320E-DD82-A7AE-AA5A-1A1D994038EF}"/>
              </a:ext>
            </a:extLst>
          </p:cNvPr>
          <p:cNvSpPr/>
          <p:nvPr/>
        </p:nvSpPr>
        <p:spPr>
          <a:xfrm>
            <a:off x="7853156" y="3770632"/>
            <a:ext cx="3971872" cy="2848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FE7573D-2E9A-370B-23ED-8EB356D0CA87}"/>
              </a:ext>
            </a:extLst>
          </p:cNvPr>
          <p:cNvGrpSpPr/>
          <p:nvPr/>
        </p:nvGrpSpPr>
        <p:grpSpPr>
          <a:xfrm>
            <a:off x="6546242" y="1106254"/>
            <a:ext cx="5390181" cy="5528757"/>
            <a:chOff x="6546241" y="1106254"/>
            <a:chExt cx="5390181" cy="5528757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B2A81E2-25BC-7048-D53E-8E2533495F6F}"/>
                </a:ext>
              </a:extLst>
            </p:cNvPr>
            <p:cNvGrpSpPr/>
            <p:nvPr/>
          </p:nvGrpSpPr>
          <p:grpSpPr>
            <a:xfrm>
              <a:off x="6546241" y="1106254"/>
              <a:ext cx="5390181" cy="5528757"/>
              <a:chOff x="6546241" y="1106254"/>
              <a:chExt cx="5390181" cy="5528757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002D595-5ACD-240B-ECA2-3CF3F0136CE8}"/>
                  </a:ext>
                </a:extLst>
              </p:cNvPr>
              <p:cNvGrpSpPr/>
              <p:nvPr/>
            </p:nvGrpSpPr>
            <p:grpSpPr>
              <a:xfrm>
                <a:off x="10364748" y="4165862"/>
                <a:ext cx="528798" cy="1306154"/>
                <a:chOff x="5673327" y="3886752"/>
                <a:chExt cx="528798" cy="1306154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B61E606-724A-14BF-14C0-A86F2EC4CCEF}"/>
                    </a:ext>
                  </a:extLst>
                </p:cNvPr>
                <p:cNvSpPr/>
                <p:nvPr/>
              </p:nvSpPr>
              <p:spPr>
                <a:xfrm>
                  <a:off x="5673327" y="388675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89BC27E6-F6E9-E4E8-427F-1147C713AF11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D1EB16AE-55A3-EB6D-4387-631361BD3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37726" y="4044055"/>
                  <a:ext cx="2196" cy="916368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340BD8F-81A7-5F72-A557-F607E5525614}"/>
                  </a:ext>
                </a:extLst>
              </p:cNvPr>
              <p:cNvGrpSpPr/>
              <p:nvPr/>
            </p:nvGrpSpPr>
            <p:grpSpPr>
              <a:xfrm>
                <a:off x="9449475" y="2108338"/>
                <a:ext cx="528798" cy="1603811"/>
                <a:chOff x="5673327" y="3084265"/>
                <a:chExt cx="528798" cy="1603811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AA897828-331C-FD34-7C9F-75B5293DDA36}"/>
                    </a:ext>
                  </a:extLst>
                </p:cNvPr>
                <p:cNvSpPr/>
                <p:nvPr/>
              </p:nvSpPr>
              <p:spPr>
                <a:xfrm>
                  <a:off x="5673327" y="3084265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7474B2B4-8E13-4091-CD5B-65C8C6128E9B}"/>
                    </a:ext>
                  </a:extLst>
                </p:cNvPr>
                <p:cNvSpPr/>
                <p:nvPr/>
              </p:nvSpPr>
              <p:spPr>
                <a:xfrm>
                  <a:off x="5673327" y="415026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7F20A81A-0D9D-6993-F31F-6075E16C81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225023"/>
                  <a:ext cx="0" cy="125610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545A37C-84EF-FF55-EDA9-50221A89225E}"/>
                  </a:ext>
                </a:extLst>
              </p:cNvPr>
              <p:cNvGrpSpPr/>
              <p:nvPr/>
            </p:nvGrpSpPr>
            <p:grpSpPr>
              <a:xfrm>
                <a:off x="10284276" y="1876629"/>
                <a:ext cx="528798" cy="1137084"/>
                <a:chOff x="5673327" y="4055822"/>
                <a:chExt cx="528798" cy="1137084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3F762D4-B060-7382-3E8F-E7A6F2049050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64072CCC-1740-8DD5-071A-638DFF25A2C3}"/>
                    </a:ext>
                  </a:extLst>
                </p:cNvPr>
                <p:cNvSpPr/>
                <p:nvPr/>
              </p:nvSpPr>
              <p:spPr>
                <a:xfrm>
                  <a:off x="5673327" y="405582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AE6147C3-832A-FA23-3F5F-30AEB536D9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199689"/>
                  <a:ext cx="0" cy="76073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2D53D01-22EE-BA0A-8781-548DEB7A2199}"/>
                  </a:ext>
                </a:extLst>
              </p:cNvPr>
              <p:cNvGrpSpPr/>
              <p:nvPr/>
            </p:nvGrpSpPr>
            <p:grpSpPr>
              <a:xfrm>
                <a:off x="9755478" y="3796905"/>
                <a:ext cx="528798" cy="2793815"/>
                <a:chOff x="5673327" y="2399091"/>
                <a:chExt cx="528798" cy="2793815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7A2C647A-0D1D-EFAB-0444-FADA290C8CF9}"/>
                    </a:ext>
                  </a:extLst>
                </p:cNvPr>
                <p:cNvSpPr/>
                <p:nvPr/>
              </p:nvSpPr>
              <p:spPr>
                <a:xfrm>
                  <a:off x="5673327" y="239909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7CB166D-7EEE-B142-57A3-A84B4E8577BA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9134B8E-35E1-117C-4522-9BBF5ADB7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2546727"/>
                  <a:ext cx="0" cy="241369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C34ECE1-F757-9593-EAD7-C13F100F0658}"/>
                  </a:ext>
                </a:extLst>
              </p:cNvPr>
              <p:cNvGrpSpPr/>
              <p:nvPr/>
            </p:nvGrpSpPr>
            <p:grpSpPr>
              <a:xfrm>
                <a:off x="8834272" y="5081380"/>
                <a:ext cx="528798" cy="1144226"/>
                <a:chOff x="5673327" y="4048680"/>
                <a:chExt cx="528798" cy="1144226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46ADA48-5567-FB9C-6831-5ABA588FB177}"/>
                    </a:ext>
                  </a:extLst>
                </p:cNvPr>
                <p:cNvSpPr/>
                <p:nvPr/>
              </p:nvSpPr>
              <p:spPr>
                <a:xfrm>
                  <a:off x="5673327" y="4048680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A70C9F70-B276-04CD-9B17-5B898607BF9A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AC7D374F-75A3-9E6D-BAEE-813EF1B47F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222724"/>
                  <a:ext cx="0" cy="737699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3D4058F-B8C9-DDFF-F5E3-CD89F5D001D8}"/>
                  </a:ext>
                </a:extLst>
              </p:cNvPr>
              <p:cNvGrpSpPr/>
              <p:nvPr/>
            </p:nvGrpSpPr>
            <p:grpSpPr>
              <a:xfrm>
                <a:off x="7894496" y="2616443"/>
                <a:ext cx="528798" cy="1544279"/>
                <a:chOff x="5673327" y="3648627"/>
                <a:chExt cx="528798" cy="1544279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000E4BDF-4F7E-3B46-9146-1007EDB9BDD0}"/>
                    </a:ext>
                  </a:extLst>
                </p:cNvPr>
                <p:cNvSpPr/>
                <p:nvPr/>
              </p:nvSpPr>
              <p:spPr>
                <a:xfrm>
                  <a:off x="5673327" y="3648627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885D1F2-E7FF-0EE8-E36A-B019DF34747D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AA151F2D-2D3B-5C14-B541-80940DEDAC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808731"/>
                  <a:ext cx="0" cy="1151692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CFB8DAC-99C4-280E-26FF-D5CA4AB0C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3239" y="1189434"/>
                <a:ext cx="0" cy="544557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5F302CD5-3D92-60B4-B7DA-9DA298382239}"/>
                      </a:ext>
                    </a:extLst>
                  </p:cNvPr>
                  <p:cNvSpPr txBox="1"/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</m:t>
                          </m:r>
                          <m:d>
                            <m:dPr>
                              <m:ctrlP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oMath>
                      </m:oMathPara>
                    </a14:m>
                    <a:endParaRPr lang="en-IE" sz="25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6B1DB8C9-3A73-C574-A692-5E40A45C62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17AF325-190B-41F3-61CC-675B7D34A965}"/>
                  </a:ext>
                </a:extLst>
              </p:cNvPr>
              <p:cNvSpPr/>
              <p:nvPr/>
            </p:nvSpPr>
            <p:spPr>
              <a:xfrm>
                <a:off x="8686800" y="2774340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B12A689-9D27-EA87-E4CE-CD57C60AC9A5}"/>
                  </a:ext>
                </a:extLst>
              </p:cNvPr>
              <p:cNvSpPr/>
              <p:nvPr/>
            </p:nvSpPr>
            <p:spPr>
              <a:xfrm>
                <a:off x="11162854" y="454490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E9AA3F4-13A9-25F1-73DE-3DD0F8E19CC5}"/>
                  </a:ext>
                </a:extLst>
              </p:cNvPr>
              <p:cNvSpPr/>
              <p:nvPr/>
            </p:nvSpPr>
            <p:spPr>
              <a:xfrm>
                <a:off x="8602908" y="400716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C029B43-269B-82CE-C23E-6B5DDC614F57}"/>
                  </a:ext>
                </a:extLst>
              </p:cNvPr>
              <p:cNvSpPr/>
              <p:nvPr/>
            </p:nvSpPr>
            <p:spPr>
              <a:xfrm>
                <a:off x="8219930" y="486124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63EDDD2-F522-8DEC-C502-66C646323058}"/>
                  </a:ext>
                </a:extLst>
              </p:cNvPr>
              <p:cNvSpPr/>
              <p:nvPr/>
            </p:nvSpPr>
            <p:spPr>
              <a:xfrm>
                <a:off x="10661782" y="5529302"/>
                <a:ext cx="528798" cy="537814"/>
              </a:xfrm>
              <a:prstGeom prst="ellipse">
                <a:avLst/>
              </a:prstGeom>
              <a:solidFill>
                <a:srgbClr val="FA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C84F0E9-969B-BB1F-7106-D0CC12D06BFD}"/>
                  </a:ext>
                </a:extLst>
              </p:cNvPr>
              <p:cNvSpPr/>
              <p:nvPr/>
            </p:nvSpPr>
            <p:spPr>
              <a:xfrm>
                <a:off x="10376095" y="330792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10B9F38-F609-3711-4307-ED4974B42BFE}"/>
                  </a:ext>
                </a:extLst>
              </p:cNvPr>
              <p:cNvSpPr/>
              <p:nvPr/>
            </p:nvSpPr>
            <p:spPr>
              <a:xfrm>
                <a:off x="9417346" y="436306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7D0FBBC-C107-8F9C-0A81-406C2E02FAC2}"/>
                  </a:ext>
                </a:extLst>
              </p:cNvPr>
              <p:cNvSpPr/>
              <p:nvPr/>
            </p:nvSpPr>
            <p:spPr>
              <a:xfrm>
                <a:off x="11085379" y="2124754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E469A78-229F-B60C-100B-5E736D25CA46}"/>
                  </a:ext>
                </a:extLst>
              </p:cNvPr>
              <p:cNvSpPr/>
              <p:nvPr/>
            </p:nvSpPr>
            <p:spPr>
              <a:xfrm>
                <a:off x="8313253" y="205763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A8559DE-5DE4-535A-7030-16F1A6AE112F}"/>
                  </a:ext>
                </a:extLst>
              </p:cNvPr>
              <p:cNvGrpSpPr/>
              <p:nvPr/>
            </p:nvGrpSpPr>
            <p:grpSpPr>
              <a:xfrm>
                <a:off x="8603527" y="3602975"/>
                <a:ext cx="528798" cy="943005"/>
                <a:chOff x="5673327" y="4249901"/>
                <a:chExt cx="528798" cy="943005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213525BB-F7D6-98CC-B8F0-130444B9F2B0}"/>
                    </a:ext>
                  </a:extLst>
                </p:cNvPr>
                <p:cNvSpPr/>
                <p:nvPr/>
              </p:nvSpPr>
              <p:spPr>
                <a:xfrm>
                  <a:off x="5673327" y="424990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0B4CCBA-A22E-3B5E-3C79-EFABD626A9A9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37708925-25A0-342B-3039-49D542A313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492667"/>
                  <a:ext cx="0" cy="46775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3351850-3F26-349F-6248-29DB95F6AA69}"/>
                  </a:ext>
                </a:extLst>
              </p:cNvPr>
              <p:cNvSpPr txBox="1"/>
              <p:nvPr/>
            </p:nvSpPr>
            <p:spPr>
              <a:xfrm>
                <a:off x="7742957" y="1106254"/>
                <a:ext cx="419346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>
                    <a:solidFill>
                      <a:srgbClr val="7030A0"/>
                    </a:solidFill>
                  </a:rPr>
                  <a:t>Symmetry aware energy landscape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03A85B3B-10E8-CB89-3931-EE1B075D82FD}"/>
                    </a:ext>
                  </a:extLst>
                </p:cNvPr>
                <p:cNvSpPr txBox="1"/>
                <p:nvPr/>
              </p:nvSpPr>
              <p:spPr>
                <a:xfrm>
                  <a:off x="11162854" y="5940134"/>
                  <a:ext cx="5770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E" sz="2000" b="1" i="0" smtClean="0">
                            <a:solidFill>
                              <a:srgbClr val="FF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</m:oMath>
                    </m:oMathPara>
                  </a14:m>
                  <a:endParaRPr lang="en-IE" sz="2000" dirty="0">
                    <a:solidFill>
                      <a:srgbClr val="FF3333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03A85B3B-10E8-CB89-3931-EE1B075D82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2854" y="5940134"/>
                  <a:ext cx="577081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474" r="-10526" b="-588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 descr="A cartoon of a person thinking&#10;&#10;AI-generated content may be incorrect.">
            <a:extLst>
              <a:ext uri="{FF2B5EF4-FFF2-40B4-BE49-F238E27FC236}">
                <a16:creationId xmlns:a16="http://schemas.microsoft.com/office/drawing/2014/main" id="{7FF1DBA9-85B8-9ABE-4507-650AECFDD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45" y="508470"/>
            <a:ext cx="898167" cy="898167"/>
          </a:xfrm>
          <a:prstGeom prst="rect">
            <a:avLst/>
          </a:prstGeom>
        </p:spPr>
      </p:pic>
      <p:sp>
        <p:nvSpPr>
          <p:cNvPr id="16" name="Left Brace 15">
            <a:extLst>
              <a:ext uri="{FF2B5EF4-FFF2-40B4-BE49-F238E27FC236}">
                <a16:creationId xmlns:a16="http://schemas.microsoft.com/office/drawing/2014/main" id="{C2404DD6-199C-7539-59AE-8D81CE60F511}"/>
              </a:ext>
            </a:extLst>
          </p:cNvPr>
          <p:cNvSpPr/>
          <p:nvPr/>
        </p:nvSpPr>
        <p:spPr>
          <a:xfrm>
            <a:off x="7332773" y="3818058"/>
            <a:ext cx="233475" cy="2749430"/>
          </a:xfrm>
          <a:prstGeom prst="leftBrace">
            <a:avLst>
              <a:gd name="adj1" fmla="val 5897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127F67-A43D-46BE-DD94-D9A333655719}"/>
                  </a:ext>
                </a:extLst>
              </p:cNvPr>
              <p:cNvSpPr txBox="1"/>
              <p:nvPr/>
            </p:nvSpPr>
            <p:spPr>
              <a:xfrm rot="16200000">
                <a:off x="5996566" y="4969250"/>
                <a:ext cx="2108511" cy="446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3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3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𝐁</m:t>
                          </m:r>
                        </m:sub>
                      </m:sSub>
                      <m:r>
                        <a:rPr lang="en-US" sz="23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3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3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𝐥𝐨𝐠</m:t>
                      </m:r>
                      <m:r>
                        <a:rPr lang="en-IE" sz="23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3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US" sz="23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3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US" sz="23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23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4FC2011-3C68-C0FF-DBC4-B177D44BA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96566" y="4969250"/>
                <a:ext cx="2108511" cy="446276"/>
              </a:xfrm>
              <a:prstGeom prst="rect">
                <a:avLst/>
              </a:prstGeom>
              <a:blipFill>
                <a:blip r:embed="rId8"/>
                <a:stretch>
                  <a:fillRect r="-1917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1DF2C6-A4AE-9153-0F95-AA0C516D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14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C49B2C-73E8-485D-0E44-309ED053BB5D}"/>
                  </a:ext>
                </a:extLst>
              </p:cNvPr>
              <p:cNvSpPr txBox="1"/>
              <p:nvPr/>
            </p:nvSpPr>
            <p:spPr>
              <a:xfrm rot="16200000">
                <a:off x="9144002" y="5093841"/>
                <a:ext cx="2108511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1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𝐁</m:t>
                          </m:r>
                        </m:sub>
                      </m:sSub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15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5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𝐥𝐨𝐠</m:t>
                      </m:r>
                      <m:r>
                        <a:rPr lang="en-IE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US" sz="1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15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999E42-5BD1-F994-ACE3-2F1AAB167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144002" y="5093841"/>
                <a:ext cx="2108511" cy="323165"/>
              </a:xfrm>
              <a:prstGeom prst="rect">
                <a:avLst/>
              </a:prstGeom>
              <a:blipFill>
                <a:blip r:embed="rId9"/>
                <a:stretch>
                  <a:fillRect r="-1132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26052E-3A73-5DFE-FD9F-45A3A82B8E3A}"/>
                  </a:ext>
                </a:extLst>
              </p:cNvPr>
              <p:cNvSpPr txBox="1"/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500" b="1" dirty="0"/>
                  <a:t>If </a:t>
                </a:r>
                <a:r>
                  <a:rPr lang="en-IE" sz="2500" b="1" dirty="0" err="1">
                    <a:solidFill>
                      <a:srgbClr val="0000FF"/>
                    </a:solidFill>
                  </a:rPr>
                  <a:t>snMFE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structure is </a:t>
                </a:r>
                <a:r>
                  <a:rPr lang="en-IE" sz="2500" b="1" u="sng" dirty="0"/>
                  <a:t>S</a:t>
                </a:r>
                <a:r>
                  <a:rPr lang="en-IE" sz="2500" b="1" u="sng" dirty="0">
                    <a:solidFill>
                      <a:schemeClr val="tx1"/>
                    </a:solidFill>
                  </a:rPr>
                  <a:t>ymmetric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E" sz="2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26052E-3A73-5DFE-FD9F-45A3A82B8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blipFill>
                <a:blip r:embed="rId10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63086645-7B73-7AA8-D9B8-C7776C8921EB}"/>
              </a:ext>
            </a:extLst>
          </p:cNvPr>
          <p:cNvSpPr txBox="1"/>
          <p:nvPr/>
        </p:nvSpPr>
        <p:spPr>
          <a:xfrm>
            <a:off x="7815579" y="6324835"/>
            <a:ext cx="1498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200" b="1" i="0" u="sng" strike="noStrike" baseline="0" dirty="0" err="1">
                <a:solidFill>
                  <a:srgbClr val="AF0BC5"/>
                </a:solidFill>
              </a:rPr>
              <a:t>Wuchty</a:t>
            </a:r>
            <a:r>
              <a:rPr lang="en-IE" sz="1200" b="1" i="0" u="sng" strike="noStrike" baseline="0" dirty="0">
                <a:solidFill>
                  <a:srgbClr val="AF0BC5"/>
                </a:solidFill>
              </a:rPr>
              <a:t> et al. 1999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6EBEDC8-6FD1-E9E5-41E5-0C375A368BBB}"/>
                  </a:ext>
                </a:extLst>
              </p:cNvPr>
              <p:cNvSpPr txBox="1"/>
              <p:nvPr/>
            </p:nvSpPr>
            <p:spPr>
              <a:xfrm rot="16200000">
                <a:off x="4981122" y="4876917"/>
                <a:ext cx="2821926" cy="6309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E" sz="3500" b="1" i="0" smtClean="0">
                          <a:solidFill>
                            <a:srgbClr val="FA0000"/>
                          </a:solidFill>
                          <a:latin typeface="Cambria Math" panose="02040503050406030204" pitchFamily="18" charset="0"/>
                        </a:rPr>
                        <m:t>𝐄𝐱𝐩𝐨𝐧</m:t>
                      </m:r>
                      <m:r>
                        <a:rPr lang="en-US" sz="3500" b="1" i="0" smtClean="0">
                          <a:solidFill>
                            <a:srgbClr val="FA0000"/>
                          </a:solidFill>
                          <a:latin typeface="Cambria Math" panose="02040503050406030204" pitchFamily="18" charset="0"/>
                        </a:rPr>
                        <m:t>𝐞𝐧</m:t>
                      </m:r>
                      <m:r>
                        <a:rPr lang="en-IE" sz="3500" b="1" i="0" smtClean="0">
                          <a:solidFill>
                            <a:srgbClr val="FA0000"/>
                          </a:solidFill>
                          <a:latin typeface="Cambria Math" panose="02040503050406030204" pitchFamily="18" charset="0"/>
                        </a:rPr>
                        <m:t>𝐭𝐢𝐚𝐥</m:t>
                      </m:r>
                      <m:r>
                        <a:rPr lang="en-IE" sz="3500" b="1" i="0" smtClean="0">
                          <a:solidFill>
                            <a:srgbClr val="FA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3500" b="1" dirty="0">
                  <a:solidFill>
                    <a:srgbClr val="FA0000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6EBEDC8-6FD1-E9E5-41E5-0C375A368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981122" y="4876917"/>
                <a:ext cx="2821926" cy="63094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4D62C4B-5552-872B-BF43-F81924B1A1F8}"/>
              </a:ext>
            </a:extLst>
          </p:cNvPr>
          <p:cNvGrpSpPr/>
          <p:nvPr/>
        </p:nvGrpSpPr>
        <p:grpSpPr>
          <a:xfrm>
            <a:off x="196167" y="3626050"/>
            <a:ext cx="4293595" cy="3122399"/>
            <a:chOff x="196167" y="3626050"/>
            <a:chExt cx="4293595" cy="312239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B172E1-3578-6A40-EAAD-025AA30AA28E}"/>
                </a:ext>
              </a:extLst>
            </p:cNvPr>
            <p:cNvSpPr txBox="1"/>
            <p:nvPr/>
          </p:nvSpPr>
          <p:spPr>
            <a:xfrm>
              <a:off x="1881443" y="3626050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</a:t>
              </a:r>
              <a:endParaRPr lang="en-IE" dirty="0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B8E0A7D-824D-A7A1-3537-F028B361C924}"/>
                </a:ext>
              </a:extLst>
            </p:cNvPr>
            <p:cNvGrpSpPr/>
            <p:nvPr/>
          </p:nvGrpSpPr>
          <p:grpSpPr>
            <a:xfrm>
              <a:off x="196167" y="4077182"/>
              <a:ext cx="4293595" cy="1802984"/>
              <a:chOff x="991266" y="1219580"/>
              <a:chExt cx="3767681" cy="1106964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7A3B8AE-DFDD-5EA5-33F8-0491FF384E72}"/>
                  </a:ext>
                </a:extLst>
              </p:cNvPr>
              <p:cNvSpPr/>
              <p:nvPr/>
            </p:nvSpPr>
            <p:spPr>
              <a:xfrm>
                <a:off x="991266" y="1219580"/>
                <a:ext cx="3767681" cy="11069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F9211F7-1DC1-54F2-9EB7-59BE167362C2}"/>
                  </a:ext>
                </a:extLst>
              </p:cNvPr>
              <p:cNvSpPr txBox="1"/>
              <p:nvPr/>
            </p:nvSpPr>
            <p:spPr>
              <a:xfrm>
                <a:off x="1077403" y="1324063"/>
                <a:ext cx="3584970" cy="226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Backtrack all secondary structures in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5E967419-922D-D624-0FC5-4E1F407490CF}"/>
                    </a:ext>
                  </a:extLst>
                </p:cNvPr>
                <p:cNvSpPr txBox="1"/>
                <p:nvPr/>
              </p:nvSpPr>
              <p:spPr>
                <a:xfrm>
                  <a:off x="1049960" y="4719409"/>
                  <a:ext cx="27321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𝐬𝐧𝐌𝐅𝐄</m:t>
                        </m:r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  <m:sub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𝐁</m:t>
                            </m:r>
                          </m:sub>
                        </m:sSub>
                        <m:r>
                          <a:rPr lang="en-US" b="1">
                            <a:latin typeface="Cambria Math" panose="02040503050406030204" pitchFamily="18" charset="0"/>
                          </a:rPr>
                          <m:t>𝐓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𝐑</m:t>
                            </m:r>
                            <m:d>
                              <m:d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5E967419-922D-D624-0FC5-4E1F407490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960" y="4719409"/>
                  <a:ext cx="2732160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1731D4F3-06FD-7045-3DA7-98F51525E09D}"/>
                    </a:ext>
                  </a:extLst>
                </p:cNvPr>
                <p:cNvSpPr txBox="1"/>
                <p:nvPr/>
              </p:nvSpPr>
              <p:spPr>
                <a:xfrm>
                  <a:off x="978322" y="5404419"/>
                  <a:ext cx="27321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𝐬𝐧𝐌𝐅𝐄</m:t>
                        </m:r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1731D4F3-06FD-7045-3DA7-98F51525E0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322" y="5404419"/>
                  <a:ext cx="2732160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BF5398C-809E-F807-E679-EB982BEDEB69}"/>
                </a:ext>
              </a:extLst>
            </p:cNvPr>
            <p:cNvCxnSpPr>
              <a:cxnSpLocks/>
            </p:cNvCxnSpPr>
            <p:nvPr/>
          </p:nvCxnSpPr>
          <p:spPr>
            <a:xfrm>
              <a:off x="3867474" y="4789326"/>
              <a:ext cx="17563" cy="917166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934395C-2471-A81D-2C99-9EDB9F92C516}"/>
                </a:ext>
              </a:extLst>
            </p:cNvPr>
            <p:cNvCxnSpPr>
              <a:stCxn id="29" idx="2"/>
              <a:endCxn id="76" idx="0"/>
            </p:cNvCxnSpPr>
            <p:nvPr/>
          </p:nvCxnSpPr>
          <p:spPr>
            <a:xfrm>
              <a:off x="2341999" y="3661724"/>
              <a:ext cx="966" cy="4154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99697B4-B219-0413-7CDE-99384CB3CCBF}"/>
                </a:ext>
              </a:extLst>
            </p:cNvPr>
            <p:cNvSpPr/>
            <p:nvPr/>
          </p:nvSpPr>
          <p:spPr>
            <a:xfrm>
              <a:off x="1833179" y="6138691"/>
              <a:ext cx="1026528" cy="60975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DONE!</a:t>
              </a:r>
              <a:endParaRPr lang="en-IE" b="1" dirty="0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E75C2573-A5CA-FBCA-4BE0-619CD55BA200}"/>
                </a:ext>
              </a:extLst>
            </p:cNvPr>
            <p:cNvCxnSpPr>
              <a:stCxn id="76" idx="2"/>
              <a:endCxn id="88" idx="0"/>
            </p:cNvCxnSpPr>
            <p:nvPr/>
          </p:nvCxnSpPr>
          <p:spPr>
            <a:xfrm>
              <a:off x="2342965" y="5880166"/>
              <a:ext cx="3478" cy="2585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9DBC6D-CFAC-CE3E-C787-1EFEDCC2CFF4}"/>
              </a:ext>
            </a:extLst>
          </p:cNvPr>
          <p:cNvGrpSpPr/>
          <p:nvPr/>
        </p:nvGrpSpPr>
        <p:grpSpPr>
          <a:xfrm>
            <a:off x="359755" y="520926"/>
            <a:ext cx="5610448" cy="3140798"/>
            <a:chOff x="359755" y="520926"/>
            <a:chExt cx="5610448" cy="31407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8F5DB12-045B-3BA9-DB58-8928644C6D1C}"/>
                </a:ext>
              </a:extLst>
            </p:cNvPr>
            <p:cNvGrpSpPr/>
            <p:nvPr/>
          </p:nvGrpSpPr>
          <p:grpSpPr>
            <a:xfrm>
              <a:off x="707242" y="908948"/>
              <a:ext cx="3269515" cy="609758"/>
              <a:chOff x="991266" y="1219580"/>
              <a:chExt cx="3767681" cy="110696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4DAA2B0-5585-DCFE-D3D8-BEA691CA671A}"/>
                  </a:ext>
                </a:extLst>
              </p:cNvPr>
              <p:cNvSpPr/>
              <p:nvPr/>
            </p:nvSpPr>
            <p:spPr>
              <a:xfrm>
                <a:off x="991266" y="1219580"/>
                <a:ext cx="3767681" cy="110696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33A1FF-4EDA-464C-B372-6141558F5365}"/>
                  </a:ext>
                </a:extLst>
              </p:cNvPr>
              <p:cNvSpPr txBox="1"/>
              <p:nvPr/>
            </p:nvSpPr>
            <p:spPr>
              <a:xfrm>
                <a:off x="1084985" y="1470666"/>
                <a:ext cx="3584970" cy="670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Run the </a:t>
                </a:r>
                <a:r>
                  <a:rPr lang="en-US" b="1" dirty="0" err="1">
                    <a:solidFill>
                      <a:srgbClr val="0000FF"/>
                    </a:solidFill>
                  </a:rPr>
                  <a:t>snMFE</a:t>
                </a:r>
                <a:r>
                  <a:rPr lang="en-US" b="1" dirty="0"/>
                  <a:t> algorithm </a:t>
                </a:r>
                <a:endParaRPr lang="en-IE" b="1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47BD4D7-4ABF-3938-C8DE-120B12411EE8}"/>
                </a:ext>
              </a:extLst>
            </p:cNvPr>
            <p:cNvGrpSpPr/>
            <p:nvPr/>
          </p:nvGrpSpPr>
          <p:grpSpPr>
            <a:xfrm>
              <a:off x="359755" y="2051915"/>
              <a:ext cx="3964487" cy="1609809"/>
              <a:chOff x="862976" y="3118823"/>
              <a:chExt cx="3931905" cy="2389347"/>
            </a:xfrm>
          </p:grpSpPr>
          <p:sp>
            <p:nvSpPr>
              <p:cNvPr id="29" name="Diamond 28">
                <a:extLst>
                  <a:ext uri="{FF2B5EF4-FFF2-40B4-BE49-F238E27FC236}">
                    <a16:creationId xmlns:a16="http://schemas.microsoft.com/office/drawing/2014/main" id="{36939B8A-76C4-4733-FFA3-A5E5A1F1B736}"/>
                  </a:ext>
                </a:extLst>
              </p:cNvPr>
              <p:cNvSpPr/>
              <p:nvPr/>
            </p:nvSpPr>
            <p:spPr>
              <a:xfrm>
                <a:off x="862976" y="3118823"/>
                <a:ext cx="3931905" cy="2389347"/>
              </a:xfrm>
              <a:prstGeom prst="diamond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E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5461434-4142-0865-B5D2-E456F7C3BFE4}"/>
                      </a:ext>
                    </a:extLst>
                  </p:cNvPr>
                  <p:cNvSpPr txBox="1"/>
                  <p:nvPr/>
                </p:nvSpPr>
                <p:spPr>
                  <a:xfrm>
                    <a:off x="1005077" y="3836683"/>
                    <a:ext cx="3584970" cy="9593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b="1" dirty="0"/>
                      <a:t>Is the </a:t>
                    </a:r>
                    <a:r>
                      <a:rPr lang="en-US" b="1" dirty="0" err="1"/>
                      <a:t>snMFE</a:t>
                    </a:r>
                    <a:r>
                      <a:rPr lang="en-US" b="1" dirty="0"/>
                      <a:t> structure </a:t>
                    </a:r>
                    <a14:m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a14:m>
                    <a:endParaRPr lang="en-US" b="1" dirty="0"/>
                  </a:p>
                  <a:p>
                    <a:pPr algn="ctr"/>
                    <a:r>
                      <a:rPr lang="en-US" b="1" u="sng" dirty="0"/>
                      <a:t>asymmetric</a:t>
                    </a:r>
                    <a:r>
                      <a:rPr lang="en-US" b="1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n-US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b="1" dirty="0"/>
                      <a:t>?</a:t>
                    </a:r>
                    <a:endParaRPr lang="en-IE" b="1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5461434-4142-0865-B5D2-E456F7C3BF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077" y="3836683"/>
                    <a:ext cx="3584970" cy="95931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t="-5660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17B6B60-32E8-53EE-81A3-64CA1C48083D}"/>
                </a:ext>
              </a:extLst>
            </p:cNvPr>
            <p:cNvCxnSpPr>
              <a:stCxn id="4" idx="2"/>
              <a:endCxn id="29" idx="0"/>
            </p:cNvCxnSpPr>
            <p:nvPr/>
          </p:nvCxnSpPr>
          <p:spPr>
            <a:xfrm flipH="1">
              <a:off x="2341999" y="1518706"/>
              <a:ext cx="1" cy="53320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CAF31C-B89B-5C7A-13E0-233EDD5A7BB4}"/>
                </a:ext>
              </a:extLst>
            </p:cNvPr>
            <p:cNvGrpSpPr/>
            <p:nvPr/>
          </p:nvGrpSpPr>
          <p:grpSpPr>
            <a:xfrm>
              <a:off x="4943675" y="2562842"/>
              <a:ext cx="1026528" cy="609758"/>
              <a:chOff x="991266" y="1219580"/>
              <a:chExt cx="3767681" cy="1106964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74F014E-B75D-F5DC-A6E7-D05C0CD7360E}"/>
                  </a:ext>
                </a:extLst>
              </p:cNvPr>
              <p:cNvSpPr/>
              <p:nvPr/>
            </p:nvSpPr>
            <p:spPr>
              <a:xfrm>
                <a:off x="991266" y="1219580"/>
                <a:ext cx="3767681" cy="110696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067AE2D-FC21-E96B-EBF2-67819AA27C56}"/>
                  </a:ext>
                </a:extLst>
              </p:cNvPr>
              <p:cNvSpPr txBox="1"/>
              <p:nvPr/>
            </p:nvSpPr>
            <p:spPr>
              <a:xfrm>
                <a:off x="1084984" y="1434968"/>
                <a:ext cx="3584969" cy="670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DONE!</a:t>
                </a:r>
                <a:endParaRPr lang="en-IE" b="1" dirty="0"/>
              </a:p>
            </p:txBody>
          </p: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3363367B-89E2-65A9-5D1F-820FA6129A68}"/>
                </a:ext>
              </a:extLst>
            </p:cNvPr>
            <p:cNvCxnSpPr>
              <a:stCxn id="29" idx="3"/>
              <a:endCxn id="65" idx="1"/>
            </p:cNvCxnSpPr>
            <p:nvPr/>
          </p:nvCxnSpPr>
          <p:spPr>
            <a:xfrm>
              <a:off x="4324242" y="2856820"/>
              <a:ext cx="619433" cy="109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C1533DF-5276-AD47-A974-729171AFE21F}"/>
                </a:ext>
              </a:extLst>
            </p:cNvPr>
            <p:cNvSpPr txBox="1"/>
            <p:nvPr/>
          </p:nvSpPr>
          <p:spPr>
            <a:xfrm>
              <a:off x="4373636" y="2483607"/>
              <a:ext cx="485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Yes</a:t>
              </a:r>
              <a:endParaRPr lang="en-IE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3D6B429-AF42-A242-3CA0-D0E69F2A91BD}"/>
                </a:ext>
              </a:extLst>
            </p:cNvPr>
            <p:cNvSpPr txBox="1"/>
            <p:nvPr/>
          </p:nvSpPr>
          <p:spPr>
            <a:xfrm>
              <a:off x="1257775" y="520926"/>
              <a:ext cx="21725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400" b="0" i="0" u="none" strike="noStrike" baseline="0" dirty="0">
                  <a:solidFill>
                    <a:srgbClr val="0000FF"/>
                  </a:solidFill>
                </a:rPr>
                <a:t>Dirks</a:t>
              </a:r>
              <a:r>
                <a:rPr lang="en-US" sz="1400" dirty="0">
                  <a:solidFill>
                    <a:srgbClr val="0000FF"/>
                  </a:solidFill>
                </a:rPr>
                <a:t> et al. 2007 approach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F35CEEE-7C17-053F-2BC0-884EBE0B3756}"/>
                  </a:ext>
                </a:extLst>
              </p:cNvPr>
              <p:cNvSpPr txBox="1"/>
              <p:nvPr/>
            </p:nvSpPr>
            <p:spPr>
              <a:xfrm>
                <a:off x="10284277" y="6325691"/>
                <a:ext cx="857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𝐬𝐧</m:t>
                      </m:r>
                      <m:r>
                        <a:rPr lang="en-IE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𝐌𝐅𝐄</m:t>
                      </m:r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F35CEEE-7C17-053F-2BC0-884EBE0B3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4277" y="6325691"/>
                <a:ext cx="857606" cy="307777"/>
              </a:xfrm>
              <a:prstGeom prst="rect">
                <a:avLst/>
              </a:prstGeom>
              <a:blipFill>
                <a:blip r:embed="rId15"/>
                <a:stretch>
                  <a:fillRect l="-4255" r="-7092" b="-6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B855D7-F325-5942-374B-A0E841769432}"/>
                  </a:ext>
                </a:extLst>
              </p:cNvPr>
              <p:cNvSpPr txBox="1"/>
              <p:nvPr/>
            </p:nvSpPr>
            <p:spPr>
              <a:xfrm rot="16200000">
                <a:off x="4338405" y="4953101"/>
                <a:ext cx="2820411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2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US" sz="2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2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B855D7-F325-5942-374B-A0E841769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38405" y="4953101"/>
                <a:ext cx="2820411" cy="4770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6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 animBg="1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AC98B-A481-6ABC-4908-0F19AD447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70CE33-7159-9722-82E4-7B985784AC78}"/>
              </a:ext>
            </a:extLst>
          </p:cNvPr>
          <p:cNvSpPr txBox="1"/>
          <p:nvPr/>
        </p:nvSpPr>
        <p:spPr>
          <a:xfrm>
            <a:off x="4143286" y="688287"/>
            <a:ext cx="39054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B0F0"/>
                </a:solidFill>
              </a:rPr>
              <a:t>Our Approach</a:t>
            </a:r>
            <a:endParaRPr lang="en-IE" sz="5000" b="1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3BCB3-EB45-57A6-9A3B-ECDBA4524547}"/>
              </a:ext>
            </a:extLst>
          </p:cNvPr>
          <p:cNvSpPr txBox="1"/>
          <p:nvPr/>
        </p:nvSpPr>
        <p:spPr>
          <a:xfrm>
            <a:off x="630337" y="3075057"/>
            <a:ext cx="10931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What if we could break </a:t>
            </a:r>
            <a:r>
              <a:rPr lang="en-US" sz="4000" b="1" dirty="0">
                <a:solidFill>
                  <a:srgbClr val="FF3333"/>
                </a:solidFill>
              </a:rPr>
              <a:t>symmetry</a:t>
            </a:r>
            <a:r>
              <a:rPr lang="en-US" sz="4000" b="1" dirty="0">
                <a:solidFill>
                  <a:srgbClr val="0000FF"/>
                </a:solidFill>
              </a:rPr>
              <a:t> with </a:t>
            </a:r>
            <a:r>
              <a:rPr lang="en-US" sz="4000" b="1" dirty="0">
                <a:solidFill>
                  <a:srgbClr val="FF3333"/>
                </a:solidFill>
              </a:rPr>
              <a:t>symmetry</a:t>
            </a:r>
            <a:r>
              <a:rPr lang="en-US" sz="4000" b="1" dirty="0">
                <a:solidFill>
                  <a:srgbClr val="0000FF"/>
                </a:solidFill>
              </a:rPr>
              <a:t>?</a:t>
            </a:r>
            <a:endParaRPr lang="en-IE" sz="40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A pizza with different toppings&#10;&#10;AI-generated content may be incorrect.">
            <a:extLst>
              <a:ext uri="{FF2B5EF4-FFF2-40B4-BE49-F238E27FC236}">
                <a16:creationId xmlns:a16="http://schemas.microsoft.com/office/drawing/2014/main" id="{95849B8B-A26B-8CF3-C1BF-04F1A11BF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97" y="307048"/>
            <a:ext cx="6243903" cy="624390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59BB8-3A80-783F-D153-74EB1728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15</a:t>
            </a:fld>
            <a:endParaRPr lang="en-I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F81319-15D3-6637-4DCD-EE8A816C52CE}"/>
              </a:ext>
            </a:extLst>
          </p:cNvPr>
          <p:cNvGrpSpPr/>
          <p:nvPr/>
        </p:nvGrpSpPr>
        <p:grpSpPr>
          <a:xfrm>
            <a:off x="630337" y="1500939"/>
            <a:ext cx="3787533" cy="3856120"/>
            <a:chOff x="1956042" y="1010094"/>
            <a:chExt cx="3059837" cy="30424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E2007C5-FED1-53AB-FA37-E1CF4CA3ACB2}"/>
                </a:ext>
              </a:extLst>
            </p:cNvPr>
            <p:cNvGrpSpPr/>
            <p:nvPr/>
          </p:nvGrpSpPr>
          <p:grpSpPr>
            <a:xfrm>
              <a:off x="1956042" y="1010094"/>
              <a:ext cx="3059837" cy="3042499"/>
              <a:chOff x="1481587" y="1087959"/>
              <a:chExt cx="3600000" cy="360000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C6A19AE-FEBA-84A3-4B19-B2B2278596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79699" y="2060209"/>
                <a:ext cx="32667" cy="1702395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87BA057-2A10-7162-88A3-DA6DA6620A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6548" y="4233716"/>
                <a:ext cx="1800122" cy="650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980A2C0-A667-1E7E-8AA7-C7E61EDCD8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36714" y="2016937"/>
                <a:ext cx="41450" cy="1702342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218D2A6-8CC7-A44E-675C-0C2FA19CAE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57558" y="1549853"/>
                <a:ext cx="1851653" cy="4548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73DFE3-23EE-FD09-48F4-0C21851842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04135" y="2304818"/>
                <a:ext cx="20544" cy="1129558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8C7591C-DEE4-D89F-9CE2-05FA48BE55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93874" y="1815719"/>
                <a:ext cx="24026" cy="210581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CEF8947-D840-B605-9B94-E1C9CF7030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37880" y="2363348"/>
                <a:ext cx="18093" cy="1106959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54BDF2D-4362-1733-4542-F8A88279B3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37888" y="4408202"/>
                <a:ext cx="1115496" cy="8393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DDECB01-536D-2F3C-331A-DF967BE3C2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72579" y="4040415"/>
                <a:ext cx="2265403" cy="3301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181468D-10B7-E185-EFE1-C3A4F70343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84972" y="1373264"/>
                <a:ext cx="1176072" cy="8991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B4865F4-58C0-5B15-537A-B871160314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8672" y="1722972"/>
                <a:ext cx="2260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A30DF2F-4D1C-D44A-5BD4-D7079EA02AD0}"/>
                  </a:ext>
                </a:extLst>
              </p:cNvPr>
              <p:cNvGrpSpPr/>
              <p:nvPr/>
            </p:nvGrpSpPr>
            <p:grpSpPr>
              <a:xfrm rot="5400000">
                <a:off x="1532786" y="1133799"/>
                <a:ext cx="3344998" cy="3447396"/>
                <a:chOff x="4224997" y="1159413"/>
                <a:chExt cx="3657600" cy="375138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F0B92EAD-73F0-D6DE-330C-118AB16AF812}"/>
                    </a:ext>
                  </a:extLst>
                </p:cNvPr>
                <p:cNvGrpSpPr/>
                <p:nvPr/>
              </p:nvGrpSpPr>
              <p:grpSpPr>
                <a:xfrm>
                  <a:off x="4224997" y="1159413"/>
                  <a:ext cx="3657600" cy="3751384"/>
                  <a:chOff x="4224997" y="1159413"/>
                  <a:chExt cx="3657600" cy="3751384"/>
                </a:xfrm>
              </p:grpSpPr>
              <p:sp>
                <p:nvSpPr>
                  <p:cNvPr id="69" name="Arc 68">
                    <a:extLst>
                      <a:ext uri="{FF2B5EF4-FFF2-40B4-BE49-F238E27FC236}">
                        <a16:creationId xmlns:a16="http://schemas.microsoft.com/office/drawing/2014/main" id="{79D59467-ECBA-15EB-5091-4EA59CD5768A}"/>
                      </a:ext>
                    </a:extLst>
                  </p:cNvPr>
                  <p:cNvSpPr/>
                  <p:nvPr/>
                </p:nvSpPr>
                <p:spPr>
                  <a:xfrm>
                    <a:off x="4224997" y="1159413"/>
                    <a:ext cx="3657600" cy="3751384"/>
                  </a:xfrm>
                  <a:prstGeom prst="arc">
                    <a:avLst>
                      <a:gd name="adj1" fmla="val 16157836"/>
                      <a:gd name="adj2" fmla="val 21044421"/>
                    </a:avLst>
                  </a:prstGeom>
                  <a:ln w="381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cxnSp>
                <p:nvCxnSpPr>
                  <p:cNvPr id="70" name="Straight Arrow Connector 69">
                    <a:extLst>
                      <a:ext uri="{FF2B5EF4-FFF2-40B4-BE49-F238E27FC236}">
                        <a16:creationId xmlns:a16="http://schemas.microsoft.com/office/drawing/2014/main" id="{07153A5A-556A-70D6-ABA0-A95B5D431B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53980" y="2707481"/>
                    <a:ext cx="19871" cy="117579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E485EABB-A111-6A24-A745-AC400D7B9AA1}"/>
                    </a:ext>
                  </a:extLst>
                </p:cNvPr>
                <p:cNvGrpSpPr/>
                <p:nvPr/>
              </p:nvGrpSpPr>
              <p:grpSpPr>
                <a:xfrm>
                  <a:off x="6673608" y="1209519"/>
                  <a:ext cx="1136564" cy="1128674"/>
                  <a:chOff x="6673608" y="1209519"/>
                  <a:chExt cx="1136564" cy="1128674"/>
                </a:xfrm>
              </p:grpSpPr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B760E65E-6700-E7D4-0A24-4E6CCFABC5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73608" y="1209519"/>
                    <a:ext cx="22627" cy="5675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20BB045E-0E49-1484-CDB1-322493583D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 flipV="1">
                    <a:off x="6993528" y="1386536"/>
                    <a:ext cx="38846" cy="33671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6FDC9AB4-42A6-9C54-25F8-94D68E2216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 flipV="1">
                    <a:off x="7356769" y="1666594"/>
                    <a:ext cx="40993" cy="61084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72E5A034-CC1B-9B92-2140-8AD8E21024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554108" y="1931466"/>
                    <a:ext cx="43572" cy="2999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86629B5D-23EA-A371-F634-F823C8F192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 flipV="1">
                    <a:off x="7774238" y="2302258"/>
                    <a:ext cx="15706" cy="5616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C317F07-35E1-B6E1-0EFB-61ACEC74DBE9}"/>
                  </a:ext>
                </a:extLst>
              </p:cNvPr>
              <p:cNvGrpSpPr/>
              <p:nvPr/>
            </p:nvGrpSpPr>
            <p:grpSpPr>
              <a:xfrm rot="10800000">
                <a:off x="1623349" y="1087959"/>
                <a:ext cx="3361211" cy="3430766"/>
                <a:chOff x="4224997" y="1159413"/>
                <a:chExt cx="3657600" cy="3751384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DFE16D45-A80D-A109-B367-49878E9A8F8F}"/>
                    </a:ext>
                  </a:extLst>
                </p:cNvPr>
                <p:cNvGrpSpPr/>
                <p:nvPr/>
              </p:nvGrpSpPr>
              <p:grpSpPr>
                <a:xfrm>
                  <a:off x="4224997" y="1159413"/>
                  <a:ext cx="3657600" cy="3751384"/>
                  <a:chOff x="4224997" y="1159413"/>
                  <a:chExt cx="3657600" cy="3751384"/>
                </a:xfrm>
              </p:grpSpPr>
              <p:sp>
                <p:nvSpPr>
                  <p:cNvPr id="60" name="Arc 59">
                    <a:extLst>
                      <a:ext uri="{FF2B5EF4-FFF2-40B4-BE49-F238E27FC236}">
                        <a16:creationId xmlns:a16="http://schemas.microsoft.com/office/drawing/2014/main" id="{A3D5C9B1-64BF-243E-70A4-324D4B4F50E0}"/>
                      </a:ext>
                    </a:extLst>
                  </p:cNvPr>
                  <p:cNvSpPr/>
                  <p:nvPr/>
                </p:nvSpPr>
                <p:spPr>
                  <a:xfrm>
                    <a:off x="4224997" y="1159413"/>
                    <a:ext cx="3657600" cy="3751384"/>
                  </a:xfrm>
                  <a:prstGeom prst="arc">
                    <a:avLst>
                      <a:gd name="adj1" fmla="val 16157836"/>
                      <a:gd name="adj2" fmla="val 21044421"/>
                    </a:avLst>
                  </a:prstGeom>
                  <a:ln w="381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cxnSp>
                <p:nvCxnSpPr>
                  <p:cNvPr id="61" name="Straight Arrow Connector 60">
                    <a:extLst>
                      <a:ext uri="{FF2B5EF4-FFF2-40B4-BE49-F238E27FC236}">
                        <a16:creationId xmlns:a16="http://schemas.microsoft.com/office/drawing/2014/main" id="{FB02C053-7002-47BC-B72E-CDB7AD756A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53980" y="2707481"/>
                    <a:ext cx="19871" cy="117579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813E5380-1FD8-EC09-CE3F-D4F6000DFF72}"/>
                    </a:ext>
                  </a:extLst>
                </p:cNvPr>
                <p:cNvGrpSpPr/>
                <p:nvPr/>
              </p:nvGrpSpPr>
              <p:grpSpPr>
                <a:xfrm>
                  <a:off x="6663414" y="1200708"/>
                  <a:ext cx="1147206" cy="1138070"/>
                  <a:chOff x="6663414" y="1200708"/>
                  <a:chExt cx="1147206" cy="1138070"/>
                </a:xfrm>
              </p:grpSpPr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7F8392CE-3F6E-CAAB-C9E9-71507AC15A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6663414" y="1200708"/>
                    <a:ext cx="30777" cy="64328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D9516BEA-57A7-8435-9C0C-F1808996A1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48946" y="1414625"/>
                    <a:ext cx="23813" cy="3691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53E2A9A7-3E58-BB01-2F08-0B28D0E1A2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7754917" y="2306688"/>
                    <a:ext cx="55703" cy="3209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375A7817-E039-3B13-076E-407AD6D8FA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568094" y="1952625"/>
                    <a:ext cx="43572" cy="29993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5577416A-DBCE-44D4-E050-4C661BCE14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7378011" y="1691535"/>
                    <a:ext cx="44267" cy="41386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04591BA-4B5C-8985-8369-CBC7392815C3}"/>
                  </a:ext>
                </a:extLst>
              </p:cNvPr>
              <p:cNvGrpSpPr/>
              <p:nvPr/>
            </p:nvGrpSpPr>
            <p:grpSpPr>
              <a:xfrm rot="16200000">
                <a:off x="1685390" y="1196140"/>
                <a:ext cx="3344998" cy="3447396"/>
                <a:chOff x="4224997" y="1159413"/>
                <a:chExt cx="3657600" cy="3751384"/>
              </a:xfrm>
            </p:grpSpPr>
            <p:sp>
              <p:nvSpPr>
                <p:cNvPr id="51" name="Arc 50">
                  <a:extLst>
                    <a:ext uri="{FF2B5EF4-FFF2-40B4-BE49-F238E27FC236}">
                      <a16:creationId xmlns:a16="http://schemas.microsoft.com/office/drawing/2014/main" id="{F83B2794-CFE6-C163-5F28-6620A009D9A0}"/>
                    </a:ext>
                  </a:extLst>
                </p:cNvPr>
                <p:cNvSpPr/>
                <p:nvPr/>
              </p:nvSpPr>
              <p:spPr>
                <a:xfrm>
                  <a:off x="4224997" y="1159413"/>
                  <a:ext cx="3657600" cy="3751384"/>
                </a:xfrm>
                <a:prstGeom prst="arc">
                  <a:avLst>
                    <a:gd name="adj1" fmla="val 16157836"/>
                    <a:gd name="adj2" fmla="val 21044421"/>
                  </a:avLst>
                </a:prstGeom>
                <a:ln w="3810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E34D0F83-657C-5C7B-63C2-8CF3869DC3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53980" y="2707481"/>
                  <a:ext cx="19871" cy="11757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19BFE7D-B817-3A06-5151-BE5BB70EF13D}"/>
                  </a:ext>
                </a:extLst>
              </p:cNvPr>
              <p:cNvGrpSpPr/>
              <p:nvPr/>
            </p:nvGrpSpPr>
            <p:grpSpPr>
              <a:xfrm rot="16200000">
                <a:off x="1786610" y="1288085"/>
                <a:ext cx="886618" cy="945148"/>
                <a:chOff x="6836501" y="1293429"/>
                <a:chExt cx="969466" cy="1028493"/>
              </a:xfrm>
            </p:grpSpPr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09ED8452-4E4A-41C4-1DFC-81C54E25A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36501" y="1293429"/>
                  <a:ext cx="22627" cy="56751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0A3D7DA0-F01B-E9D5-FCC6-89F5E119BF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61776" y="1930102"/>
                  <a:ext cx="37618" cy="34758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D8785B05-576E-EBB4-D7C5-A56C8EDEAF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767272" y="2283227"/>
                  <a:ext cx="27074" cy="50316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02963FA-8129-DDFB-8244-1C2FE456A7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9399" y="4070037"/>
                <a:ext cx="29276" cy="58138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082CE28-509F-8590-6E91-C36F7FB19B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5255" y="2352459"/>
                <a:ext cx="50244" cy="21778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7605C6D-6E39-11C5-79F3-948D881F4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60303" y="1822888"/>
                <a:ext cx="34892" cy="215685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B207EE0-D1B8-3131-DE07-6A220239EB17}"/>
                  </a:ext>
                </a:extLst>
              </p:cNvPr>
              <p:cNvGrpSpPr/>
              <p:nvPr/>
            </p:nvGrpSpPr>
            <p:grpSpPr>
              <a:xfrm>
                <a:off x="1577999" y="1257193"/>
                <a:ext cx="3361211" cy="3430766"/>
                <a:chOff x="4224997" y="1159413"/>
                <a:chExt cx="3657600" cy="3751384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ACB22808-550B-4FD6-7842-E7B1C3A4887D}"/>
                    </a:ext>
                  </a:extLst>
                </p:cNvPr>
                <p:cNvGrpSpPr/>
                <p:nvPr/>
              </p:nvGrpSpPr>
              <p:grpSpPr>
                <a:xfrm>
                  <a:off x="4224997" y="1159413"/>
                  <a:ext cx="3657600" cy="3751384"/>
                  <a:chOff x="4224997" y="1159413"/>
                  <a:chExt cx="3657600" cy="3751384"/>
                </a:xfrm>
              </p:grpSpPr>
              <p:sp>
                <p:nvSpPr>
                  <p:cNvPr id="45" name="Arc 44">
                    <a:extLst>
                      <a:ext uri="{FF2B5EF4-FFF2-40B4-BE49-F238E27FC236}">
                        <a16:creationId xmlns:a16="http://schemas.microsoft.com/office/drawing/2014/main" id="{41EB8F94-F67C-5DCF-1BEB-C6094ED7744B}"/>
                      </a:ext>
                    </a:extLst>
                  </p:cNvPr>
                  <p:cNvSpPr/>
                  <p:nvPr/>
                </p:nvSpPr>
                <p:spPr>
                  <a:xfrm>
                    <a:off x="4224997" y="1159413"/>
                    <a:ext cx="3657600" cy="3751384"/>
                  </a:xfrm>
                  <a:prstGeom prst="arc">
                    <a:avLst>
                      <a:gd name="adj1" fmla="val 16157836"/>
                      <a:gd name="adj2" fmla="val 21044421"/>
                    </a:avLst>
                  </a:prstGeom>
                  <a:ln w="381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6E60FCE9-22B6-B3A7-F94B-D120B0EDBB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53980" y="2707481"/>
                    <a:ext cx="19871" cy="117579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EA37D809-6003-6409-2433-EC5E7A784F04}"/>
                    </a:ext>
                  </a:extLst>
                </p:cNvPr>
                <p:cNvGrpSpPr/>
                <p:nvPr/>
              </p:nvGrpSpPr>
              <p:grpSpPr>
                <a:xfrm>
                  <a:off x="6692688" y="1212888"/>
                  <a:ext cx="1096538" cy="1096412"/>
                  <a:chOff x="6692688" y="1212888"/>
                  <a:chExt cx="1096538" cy="1096412"/>
                </a:xfrm>
              </p:grpSpPr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8F75C144-1F57-4645-94DF-D3BD8E2ABF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92688" y="1212888"/>
                    <a:ext cx="16672" cy="54200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2BB710CA-2043-2CAA-130E-461B42102C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62676" y="1418393"/>
                    <a:ext cx="23813" cy="36908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59D5C034-99B8-148E-A114-CD4FB4FDEF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565718" y="1936809"/>
                    <a:ext cx="37618" cy="34758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F1E388D2-F2AB-A9CE-2617-594A78C825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746844" y="2293594"/>
                    <a:ext cx="42382" cy="15706"/>
                  </a:xfrm>
                  <a:prstGeom prst="lin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1A6D983-CD7A-4202-3108-FB0269FBA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4351" y="2029239"/>
                <a:ext cx="43329" cy="36389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A6500C-4839-EE1C-DE71-27EC5D54E7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6075" y="3415782"/>
              <a:ext cx="30342" cy="26025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71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C29AB-8710-7019-2365-65C0AD56F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zza with a slice missing&#10;&#10;AI-generated content may be incorrect.">
            <a:extLst>
              <a:ext uri="{FF2B5EF4-FFF2-40B4-BE49-F238E27FC236}">
                <a16:creationId xmlns:a16="http://schemas.microsoft.com/office/drawing/2014/main" id="{E722C3A4-82A2-5744-5EAD-4AD49BBB1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9" y="2821461"/>
            <a:ext cx="1892529" cy="1892529"/>
          </a:xfrm>
          <a:prstGeom prst="rect">
            <a:avLst/>
          </a:prstGeom>
        </p:spPr>
      </p:pic>
      <p:pic>
        <p:nvPicPr>
          <p:cNvPr id="7" name="Picture 6" descr="A pizza with many different colored dots&#10;&#10;AI-generated content may be incorrect.">
            <a:extLst>
              <a:ext uri="{FF2B5EF4-FFF2-40B4-BE49-F238E27FC236}">
                <a16:creationId xmlns:a16="http://schemas.microsoft.com/office/drawing/2014/main" id="{049BC630-D0AB-7C56-5915-F1F332B4A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45" y="3018107"/>
            <a:ext cx="1695883" cy="1695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9B513-4BEB-CF5F-BCE7-C216EDC64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055" y="3018107"/>
            <a:ext cx="1695883" cy="17030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2F314-9CCD-1238-E766-3AEED195B9A6}"/>
              </a:ext>
            </a:extLst>
          </p:cNvPr>
          <p:cNvSpPr txBox="1"/>
          <p:nvPr/>
        </p:nvSpPr>
        <p:spPr>
          <a:xfrm>
            <a:off x="4724396" y="5557421"/>
            <a:ext cx="27432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IE" sz="2200" b="1" dirty="0"/>
              <a:t>Sharing the same</a:t>
            </a:r>
          </a:p>
          <a:p>
            <a:pPr algn="ctr"/>
            <a:r>
              <a:rPr lang="en-IE" sz="2200" b="1" dirty="0">
                <a:solidFill>
                  <a:srgbClr val="00B050"/>
                </a:solidFill>
              </a:rPr>
              <a:t>Admissible pizza cut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D4F12-0F55-53DD-1CB5-65B6531E2B79}"/>
              </a:ext>
            </a:extLst>
          </p:cNvPr>
          <p:cNvSpPr txBox="1"/>
          <p:nvPr/>
        </p:nvSpPr>
        <p:spPr>
          <a:xfrm>
            <a:off x="630337" y="465193"/>
            <a:ext cx="10931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What if we could break </a:t>
            </a:r>
            <a:r>
              <a:rPr lang="en-US" sz="4000" b="1" dirty="0">
                <a:solidFill>
                  <a:srgbClr val="FF3333"/>
                </a:solidFill>
              </a:rPr>
              <a:t>symmetry</a:t>
            </a:r>
            <a:r>
              <a:rPr lang="en-US" sz="4000" b="1" dirty="0">
                <a:solidFill>
                  <a:srgbClr val="0000FF"/>
                </a:solidFill>
              </a:rPr>
              <a:t> with </a:t>
            </a:r>
            <a:r>
              <a:rPr lang="en-US" sz="4000" b="1" dirty="0">
                <a:solidFill>
                  <a:srgbClr val="FF3333"/>
                </a:solidFill>
              </a:rPr>
              <a:t>symmetry</a:t>
            </a:r>
            <a:r>
              <a:rPr lang="en-US" sz="4000" b="1" dirty="0">
                <a:solidFill>
                  <a:srgbClr val="0000FF"/>
                </a:solidFill>
              </a:rPr>
              <a:t>?</a:t>
            </a:r>
            <a:endParaRPr lang="en-IE" sz="4000" b="1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969C7-0F31-9382-63F3-7FD5ED7240ED}"/>
              </a:ext>
            </a:extLst>
          </p:cNvPr>
          <p:cNvSpPr txBox="1"/>
          <p:nvPr/>
        </p:nvSpPr>
        <p:spPr>
          <a:xfrm>
            <a:off x="3271889" y="1582073"/>
            <a:ext cx="564821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/>
              <a:t>Slicing and swapping strategy</a:t>
            </a:r>
            <a:endParaRPr lang="en-IE" sz="35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79A394-0A78-9D48-A1E5-6B8CC2C1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39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118A1-26CB-AAE1-7403-9F870690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49A4CB-213B-6C3B-4EC3-715A4C5B9C71}"/>
                  </a:ext>
                </a:extLst>
              </p:cNvPr>
              <p:cNvSpPr txBox="1"/>
              <p:nvPr/>
            </p:nvSpPr>
            <p:spPr>
              <a:xfrm>
                <a:off x="6525692" y="707467"/>
                <a:ext cx="57862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49A4CB-213B-6C3B-4EC3-715A4C5B9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92" y="707467"/>
                <a:ext cx="57862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7AC32E-4333-2E5C-E803-E0F5F752B9A8}"/>
                  </a:ext>
                </a:extLst>
              </p:cNvPr>
              <p:cNvSpPr txBox="1"/>
              <p:nvPr/>
            </p:nvSpPr>
            <p:spPr>
              <a:xfrm>
                <a:off x="6525691" y="5596534"/>
                <a:ext cx="586635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7AC32E-4333-2E5C-E803-E0F5F752B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91" y="5596534"/>
                <a:ext cx="586635" cy="6047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3C43B2-53D2-DF82-0E9D-F757C08BFEC9}"/>
                  </a:ext>
                </a:extLst>
              </p:cNvPr>
              <p:cNvSpPr txBox="1"/>
              <p:nvPr/>
            </p:nvSpPr>
            <p:spPr>
              <a:xfrm rot="16200000">
                <a:off x="2337" y="3047149"/>
                <a:ext cx="3537507" cy="618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IE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𝜟</m:t>
                              </m:r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</m:t>
                              </m:r>
                            </m:e>
                          </m:acc>
                          <m:r>
                            <a:rPr lang="en-US" sz="3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3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E" sz="3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̅"/>
                          <m:ctrlPr>
                            <a:rPr lang="en-IE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r>
                        <a:rPr lang="en-US" sz="3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3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3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3C43B2-53D2-DF82-0E9D-F757C08BF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337" y="3047149"/>
                <a:ext cx="3537507" cy="6183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CBE500-3CEC-627F-47C6-3A0184283226}"/>
              </a:ext>
            </a:extLst>
          </p:cNvPr>
          <p:cNvCxnSpPr>
            <a:cxnSpLocks/>
          </p:cNvCxnSpPr>
          <p:nvPr/>
        </p:nvCxnSpPr>
        <p:spPr>
          <a:xfrm>
            <a:off x="1168329" y="249779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663D07-A378-DAEC-E1DD-E7D41EF0FA23}"/>
              </a:ext>
            </a:extLst>
          </p:cNvPr>
          <p:cNvSpPr txBox="1"/>
          <p:nvPr/>
        </p:nvSpPr>
        <p:spPr>
          <a:xfrm>
            <a:off x="6931441" y="685353"/>
            <a:ext cx="23460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Symmetric </a:t>
            </a:r>
            <a:endParaRPr lang="en-IE" sz="25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41F80C-1DBC-E487-62BA-D414F4497810}"/>
              </a:ext>
            </a:extLst>
          </p:cNvPr>
          <p:cNvSpPr txBox="1"/>
          <p:nvPr/>
        </p:nvSpPr>
        <p:spPr>
          <a:xfrm>
            <a:off x="6931441" y="5635006"/>
            <a:ext cx="23460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Symmetric </a:t>
            </a:r>
            <a:endParaRPr lang="en-IE" sz="25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3ECBD-1A24-BED1-015E-5F4A7A05DE1D}"/>
              </a:ext>
            </a:extLst>
          </p:cNvPr>
          <p:cNvSpPr txBox="1"/>
          <p:nvPr/>
        </p:nvSpPr>
        <p:spPr>
          <a:xfrm>
            <a:off x="6931441" y="3134166"/>
            <a:ext cx="23460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Asymmetric</a:t>
            </a:r>
            <a:r>
              <a:rPr lang="en-US" sz="2500" b="1" dirty="0">
                <a:solidFill>
                  <a:srgbClr val="00B0F0"/>
                </a:solidFill>
              </a:rPr>
              <a:t> </a:t>
            </a:r>
            <a:endParaRPr lang="en-IE" sz="2500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BA4CAB-40E1-1680-DB83-8739867D0CAE}"/>
                  </a:ext>
                </a:extLst>
              </p:cNvPr>
              <p:cNvSpPr txBox="1"/>
              <p:nvPr/>
            </p:nvSpPr>
            <p:spPr>
              <a:xfrm>
                <a:off x="6525691" y="3079336"/>
                <a:ext cx="559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BA4CAB-40E1-1680-DB83-8739867D0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91" y="3079336"/>
                <a:ext cx="559384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BA87DF-F6E4-0982-D17A-AC1B1FC96EFB}"/>
                  </a:ext>
                </a:extLst>
              </p:cNvPr>
              <p:cNvSpPr txBox="1"/>
              <p:nvPr/>
            </p:nvSpPr>
            <p:spPr>
              <a:xfrm rot="16200000">
                <a:off x="-180327" y="3181924"/>
                <a:ext cx="6047168" cy="48122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IE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𝜟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</m:t>
                              </m:r>
                            </m:e>
                          </m:acc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E" sz="2800" b="1" i="0" smtClean="0"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̅"/>
                          <m:ctrlPr>
                            <a:rPr lang="en-IE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d>
                        <m:dPr>
                          <m:ctrlPr>
                            <a:rPr lang="en-US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e>
                      </m:d>
                      <m:r>
                        <a:rPr lang="en-US" sz="28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E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IE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e>
                      </m:d>
                      <m:r>
                        <a:rPr lang="en-IE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̅"/>
                          <m:ctrlPr>
                            <a:rPr lang="en-I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ABA87DF-F6E4-0982-D17A-AC1B1FC96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80327" y="3181924"/>
                <a:ext cx="6047168" cy="4812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015619-3A9A-03CC-977A-C1C622A58F10}"/>
                  </a:ext>
                </a:extLst>
              </p:cNvPr>
              <p:cNvSpPr txBox="1"/>
              <p:nvPr/>
            </p:nvSpPr>
            <p:spPr>
              <a:xfrm>
                <a:off x="9277447" y="3011208"/>
                <a:ext cx="2743200" cy="7080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IE" sz="2200" b="1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endParaRPr lang="en-IE" sz="22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IE" sz="2200" b="1" dirty="0">
                    <a:solidFill>
                      <a:srgbClr val="00B050"/>
                    </a:solidFill>
                  </a:rPr>
                  <a:t>Admissible pizza cut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015619-3A9A-03CC-977A-C1C622A58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447" y="3011208"/>
                <a:ext cx="2743200" cy="708079"/>
              </a:xfrm>
              <a:prstGeom prst="rect">
                <a:avLst/>
              </a:prstGeom>
              <a:blipFill>
                <a:blip r:embed="rId11"/>
                <a:stretch>
                  <a:fillRect t="-10169" b="-2203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red and white circle with a cross&#10;&#10;Description automatically generated">
            <a:extLst>
              <a:ext uri="{FF2B5EF4-FFF2-40B4-BE49-F238E27FC236}">
                <a16:creationId xmlns:a16="http://schemas.microsoft.com/office/drawing/2014/main" id="{7F48BF07-D1A1-3D10-312C-F118B0EB5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52" y="3011208"/>
            <a:ext cx="884530" cy="884530"/>
          </a:xfrm>
          <a:prstGeom prst="rect">
            <a:avLst/>
          </a:prstGeom>
        </p:spPr>
      </p:pic>
      <p:pic>
        <p:nvPicPr>
          <p:cNvPr id="6" name="Picture 5" descr="A pizza with a slice missing&#10;&#10;AI-generated content may be incorrect.">
            <a:extLst>
              <a:ext uri="{FF2B5EF4-FFF2-40B4-BE49-F238E27FC236}">
                <a16:creationId xmlns:a16="http://schemas.microsoft.com/office/drawing/2014/main" id="{0E3E2939-6F41-A84F-5E02-A1C01BDE4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82" y="136525"/>
            <a:ext cx="1892529" cy="1892529"/>
          </a:xfrm>
          <a:prstGeom prst="rect">
            <a:avLst/>
          </a:prstGeom>
        </p:spPr>
      </p:pic>
      <p:pic>
        <p:nvPicPr>
          <p:cNvPr id="19" name="Picture 18" descr="A pizza with many different colored dots&#10;&#10;AI-generated content may be incorrect.">
            <a:extLst>
              <a:ext uri="{FF2B5EF4-FFF2-40B4-BE49-F238E27FC236}">
                <a16:creationId xmlns:a16="http://schemas.microsoft.com/office/drawing/2014/main" id="{8D5BF59B-C06D-77FD-45EA-7B98F625F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04" y="5025592"/>
            <a:ext cx="1695883" cy="169588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9C0662F-3259-AEB8-66D5-5A28DEC5BC9D}"/>
              </a:ext>
            </a:extLst>
          </p:cNvPr>
          <p:cNvGrpSpPr/>
          <p:nvPr/>
        </p:nvGrpSpPr>
        <p:grpSpPr>
          <a:xfrm>
            <a:off x="3606236" y="254518"/>
            <a:ext cx="528798" cy="6325997"/>
            <a:chOff x="3606236" y="254518"/>
            <a:chExt cx="528798" cy="6325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24278FD-4844-F663-80EE-D6BC03688B0B}"/>
                </a:ext>
              </a:extLst>
            </p:cNvPr>
            <p:cNvSpPr/>
            <p:nvPr/>
          </p:nvSpPr>
          <p:spPr>
            <a:xfrm>
              <a:off x="3606236" y="25451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FAB7991-BE82-828D-AAC9-E34C8BBCF857}"/>
                </a:ext>
              </a:extLst>
            </p:cNvPr>
            <p:cNvSpPr/>
            <p:nvPr/>
          </p:nvSpPr>
          <p:spPr>
            <a:xfrm>
              <a:off x="3606236" y="1225265"/>
              <a:ext cx="528798" cy="53781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34EF73F-0807-B48A-C328-4949AB3ADE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2831" y="416446"/>
              <a:ext cx="0" cy="1115341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D276EF-6ECA-F13C-C750-6233CCA92063}"/>
                </a:ext>
              </a:extLst>
            </p:cNvPr>
            <p:cNvSpPr/>
            <p:nvPr/>
          </p:nvSpPr>
          <p:spPr>
            <a:xfrm>
              <a:off x="3606236" y="537199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CFDED5A-85CF-36CF-BD62-299B76EF2954}"/>
                </a:ext>
              </a:extLst>
            </p:cNvPr>
            <p:cNvSpPr/>
            <p:nvPr/>
          </p:nvSpPr>
          <p:spPr>
            <a:xfrm>
              <a:off x="3606236" y="6042701"/>
              <a:ext cx="528798" cy="53781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7B3A57B-B095-9654-FD0B-C7937E57C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2831" y="5556647"/>
              <a:ext cx="0" cy="792576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4DF94DF-A1E2-93E2-C380-166C68EEEEA5}"/>
              </a:ext>
            </a:extLst>
          </p:cNvPr>
          <p:cNvSpPr txBox="1"/>
          <p:nvPr/>
        </p:nvSpPr>
        <p:spPr>
          <a:xfrm>
            <a:off x="-36803" y="416446"/>
            <a:ext cx="120513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Unfavorable </a:t>
            </a:r>
            <a:endParaRPr lang="en-IE" sz="15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841530-5D75-A043-4C1C-40907C251A0D}"/>
              </a:ext>
            </a:extLst>
          </p:cNvPr>
          <p:cNvSpPr txBox="1"/>
          <p:nvPr/>
        </p:nvSpPr>
        <p:spPr>
          <a:xfrm>
            <a:off x="-65774" y="5725756"/>
            <a:ext cx="10786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Favorable </a:t>
            </a:r>
            <a:endParaRPr lang="en-IE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DA1014-D99F-671D-E213-108F357DBFC3}"/>
                  </a:ext>
                </a:extLst>
              </p:cNvPr>
              <p:cNvSpPr txBox="1"/>
              <p:nvPr/>
            </p:nvSpPr>
            <p:spPr>
              <a:xfrm>
                <a:off x="-40502" y="3293578"/>
                <a:ext cx="1280248" cy="477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E" sz="2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d>
                        <m:dPr>
                          <m:ctrlPr>
                            <a:rPr lang="en-IE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en-IE" sz="25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ADA1014-D99F-671D-E213-108F357D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502" y="3293578"/>
                <a:ext cx="1280248" cy="47788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67A0991-E365-4AA9-F8FD-D6AF28B2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17</a:t>
            </a:fld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4B4C97-ACC7-882A-948E-185C73A26E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71303" y="2601946"/>
            <a:ext cx="1695883" cy="17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3C787-C618-02E2-9E6B-6E4D49116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8961A462-F95E-839E-2923-B7B57A259677}"/>
              </a:ext>
            </a:extLst>
          </p:cNvPr>
          <p:cNvSpPr txBox="1"/>
          <p:nvPr/>
        </p:nvSpPr>
        <p:spPr>
          <a:xfrm>
            <a:off x="32990" y="242754"/>
            <a:ext cx="1382737" cy="37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Unfavorable </a:t>
            </a:r>
            <a:endParaRPr lang="en-IE" sz="15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5DAB6F5-30A6-B396-358F-3E966E98A251}"/>
              </a:ext>
            </a:extLst>
          </p:cNvPr>
          <p:cNvSpPr txBox="1"/>
          <p:nvPr/>
        </p:nvSpPr>
        <p:spPr>
          <a:xfrm>
            <a:off x="-4816" y="5236311"/>
            <a:ext cx="1237613" cy="37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Favorable </a:t>
            </a:r>
            <a:endParaRPr lang="en-IE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6E315CC-23FD-8B03-142F-9C427C79D84C}"/>
                  </a:ext>
                </a:extLst>
              </p:cNvPr>
              <p:cNvSpPr txBox="1"/>
              <p:nvPr/>
            </p:nvSpPr>
            <p:spPr>
              <a:xfrm>
                <a:off x="24177" y="2754962"/>
                <a:ext cx="1468923" cy="554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E" sz="2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d>
                        <m:dPr>
                          <m:ctrlPr>
                            <a:rPr lang="en-IE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en-IE" sz="25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6E315CC-23FD-8B03-142F-9C427C79D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7" y="2754962"/>
                <a:ext cx="1468923" cy="5549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C08D0228-7B68-B5DE-6248-DF9AF6AC5FE6}"/>
              </a:ext>
            </a:extLst>
          </p:cNvPr>
          <p:cNvGrpSpPr/>
          <p:nvPr/>
        </p:nvGrpSpPr>
        <p:grpSpPr>
          <a:xfrm>
            <a:off x="1282306" y="118192"/>
            <a:ext cx="5163738" cy="6560407"/>
            <a:chOff x="1282306" y="272934"/>
            <a:chExt cx="5163738" cy="656040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814CF4-C753-F08B-E6C9-BAE04185DE3E}"/>
                </a:ext>
              </a:extLst>
            </p:cNvPr>
            <p:cNvSpPr/>
            <p:nvPr/>
          </p:nvSpPr>
          <p:spPr>
            <a:xfrm>
              <a:off x="1282306" y="6123386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4D43F00-4F8D-B047-9BBA-AADAC738D68F}"/>
                </a:ext>
              </a:extLst>
            </p:cNvPr>
            <p:cNvSpPr/>
            <p:nvPr/>
          </p:nvSpPr>
          <p:spPr>
            <a:xfrm>
              <a:off x="1282306" y="5202880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C695E07-2B07-7ABD-6F80-56FB68750438}"/>
                </a:ext>
              </a:extLst>
            </p:cNvPr>
            <p:cNvSpPr/>
            <p:nvPr/>
          </p:nvSpPr>
          <p:spPr>
            <a:xfrm>
              <a:off x="1282306" y="4329543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FB6C9A1-4C38-E2C6-7117-B6D4250CC275}"/>
                </a:ext>
              </a:extLst>
            </p:cNvPr>
            <p:cNvSpPr/>
            <p:nvPr/>
          </p:nvSpPr>
          <p:spPr>
            <a:xfrm>
              <a:off x="1282306" y="3182945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E90B5B7-30B0-0A0B-ECEC-34E303770200}"/>
                </a:ext>
              </a:extLst>
            </p:cNvPr>
            <p:cNvSpPr/>
            <p:nvPr/>
          </p:nvSpPr>
          <p:spPr>
            <a:xfrm>
              <a:off x="1282306" y="2446485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A60A1B4-5B3B-41C5-52EC-012D430BA425}"/>
                </a:ext>
              </a:extLst>
            </p:cNvPr>
            <p:cNvSpPr/>
            <p:nvPr/>
          </p:nvSpPr>
          <p:spPr>
            <a:xfrm>
              <a:off x="1282306" y="1336299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3A19AFC-C36A-16E6-1DD4-95A7CE344563}"/>
                </a:ext>
              </a:extLst>
            </p:cNvPr>
            <p:cNvSpPr txBox="1"/>
            <p:nvPr/>
          </p:nvSpPr>
          <p:spPr>
            <a:xfrm>
              <a:off x="1462712" y="356378"/>
              <a:ext cx="4811473" cy="4646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>
                  <a:solidFill>
                    <a:srgbClr val="7030A0"/>
                  </a:solidFill>
                </a:rPr>
                <a:t>Symmetry naive energy landscape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156FEF6-3A00-BB1C-D465-24E3EC9F4E0C}"/>
                </a:ext>
              </a:extLst>
            </p:cNvPr>
            <p:cNvCxnSpPr>
              <a:cxnSpLocks/>
            </p:cNvCxnSpPr>
            <p:nvPr/>
          </p:nvCxnSpPr>
          <p:spPr>
            <a:xfrm>
              <a:off x="1368833" y="272934"/>
              <a:ext cx="0" cy="636207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A6C427A-FD60-1695-8F0C-43DB62E54D61}"/>
                </a:ext>
              </a:extLst>
            </p:cNvPr>
            <p:cNvSpPr/>
            <p:nvPr/>
          </p:nvSpPr>
          <p:spPr>
            <a:xfrm>
              <a:off x="2149129" y="4920794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52A26F3-0969-5859-0F2C-FE8F5141DF1E}"/>
                </a:ext>
              </a:extLst>
            </p:cNvPr>
            <p:cNvSpPr/>
            <p:nvPr/>
          </p:nvSpPr>
          <p:spPr>
            <a:xfrm>
              <a:off x="3198185" y="4920794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5F7EE02-D519-B384-4CE2-1DD4C6111AE6}"/>
                </a:ext>
              </a:extLst>
            </p:cNvPr>
            <p:cNvSpPr/>
            <p:nvPr/>
          </p:nvSpPr>
          <p:spPr>
            <a:xfrm>
              <a:off x="5296297" y="492957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EB0A89E-0B2F-4CD4-28AD-36EA145EE7F1}"/>
                </a:ext>
              </a:extLst>
            </p:cNvPr>
            <p:cNvSpPr/>
            <p:nvPr/>
          </p:nvSpPr>
          <p:spPr>
            <a:xfrm>
              <a:off x="4247241" y="492153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5A2A829-5D22-C9D7-926D-5D253CB3BC22}"/>
                </a:ext>
              </a:extLst>
            </p:cNvPr>
            <p:cNvSpPr/>
            <p:nvPr/>
          </p:nvSpPr>
          <p:spPr>
            <a:xfrm>
              <a:off x="3763355" y="5843464"/>
              <a:ext cx="606729" cy="62450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D84C118-4431-90A2-45A7-696FEC76169C}"/>
                </a:ext>
              </a:extLst>
            </p:cNvPr>
            <p:cNvSpPr/>
            <p:nvPr/>
          </p:nvSpPr>
          <p:spPr>
            <a:xfrm>
              <a:off x="5489271" y="5843464"/>
              <a:ext cx="606729" cy="62450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4F9E8B-9FA1-D5FF-29C5-56E0C97E40B8}"/>
                </a:ext>
              </a:extLst>
            </p:cNvPr>
            <p:cNvSpPr/>
            <p:nvPr/>
          </p:nvSpPr>
          <p:spPr>
            <a:xfrm>
              <a:off x="2293668" y="5858857"/>
              <a:ext cx="606729" cy="62450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7782B6E-CA2C-D7B1-A03A-57AE674A88DF}"/>
                </a:ext>
              </a:extLst>
            </p:cNvPr>
            <p:cNvSpPr/>
            <p:nvPr/>
          </p:nvSpPr>
          <p:spPr>
            <a:xfrm>
              <a:off x="2585225" y="404750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7C90C5E-F23B-B67D-C01E-277536FCA8F0}"/>
                </a:ext>
              </a:extLst>
            </p:cNvPr>
            <p:cNvSpPr/>
            <p:nvPr/>
          </p:nvSpPr>
          <p:spPr>
            <a:xfrm>
              <a:off x="4683337" y="403050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C83A1A3-1347-E70B-634C-1DE465183644}"/>
                </a:ext>
              </a:extLst>
            </p:cNvPr>
            <p:cNvSpPr/>
            <p:nvPr/>
          </p:nvSpPr>
          <p:spPr>
            <a:xfrm>
              <a:off x="2585226" y="290085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5CDBA23-A575-9E92-BA1A-C444EBC9FBA0}"/>
                </a:ext>
              </a:extLst>
            </p:cNvPr>
            <p:cNvSpPr/>
            <p:nvPr/>
          </p:nvSpPr>
          <p:spPr>
            <a:xfrm>
              <a:off x="3633089" y="290085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5A561CA-E3AF-E5B2-56E6-17CACAF7C02B}"/>
                </a:ext>
              </a:extLst>
            </p:cNvPr>
            <p:cNvSpPr/>
            <p:nvPr/>
          </p:nvSpPr>
          <p:spPr>
            <a:xfrm>
              <a:off x="5732394" y="2909638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E708D80-ABF1-DE85-F4C2-B4CBC324A711}"/>
                </a:ext>
              </a:extLst>
            </p:cNvPr>
            <p:cNvSpPr/>
            <p:nvPr/>
          </p:nvSpPr>
          <p:spPr>
            <a:xfrm>
              <a:off x="4683338" y="2901598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B8094AF-FF00-3D61-5248-04C059C7EDA4}"/>
                </a:ext>
              </a:extLst>
            </p:cNvPr>
            <p:cNvSpPr/>
            <p:nvPr/>
          </p:nvSpPr>
          <p:spPr>
            <a:xfrm>
              <a:off x="3763354" y="215999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55D57D-B0B7-E536-57A7-B19C65784BEA}"/>
                </a:ext>
              </a:extLst>
            </p:cNvPr>
            <p:cNvSpPr/>
            <p:nvPr/>
          </p:nvSpPr>
          <p:spPr>
            <a:xfrm>
              <a:off x="5492757" y="215999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C0EEDE1-D1B9-06E7-511D-640347553E02}"/>
                </a:ext>
              </a:extLst>
            </p:cNvPr>
            <p:cNvSpPr/>
            <p:nvPr/>
          </p:nvSpPr>
          <p:spPr>
            <a:xfrm>
              <a:off x="2149129" y="105421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18A7FA7-8610-3D42-D68F-2AB6F0312E8A}"/>
                </a:ext>
              </a:extLst>
            </p:cNvPr>
            <p:cNvSpPr/>
            <p:nvPr/>
          </p:nvSpPr>
          <p:spPr>
            <a:xfrm>
              <a:off x="3198185" y="105421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597DF6E-0EAC-24FA-D7FA-F4E1CCF176DB}"/>
                </a:ext>
              </a:extLst>
            </p:cNvPr>
            <p:cNvSpPr/>
            <p:nvPr/>
          </p:nvSpPr>
          <p:spPr>
            <a:xfrm>
              <a:off x="5296297" y="1062992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F8C9DC9-8035-DBA6-AA2C-143F7C952A03}"/>
                </a:ext>
              </a:extLst>
            </p:cNvPr>
            <p:cNvSpPr/>
            <p:nvPr/>
          </p:nvSpPr>
          <p:spPr>
            <a:xfrm>
              <a:off x="4247241" y="1054952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69DFEA2-8B22-CF5C-59BD-205B5DC2626C}"/>
                </a:ext>
              </a:extLst>
            </p:cNvPr>
            <p:cNvSpPr/>
            <p:nvPr/>
          </p:nvSpPr>
          <p:spPr>
            <a:xfrm>
              <a:off x="1536170" y="2915316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FB95C80-3992-4D95-9610-5B3F6DE5FA98}"/>
                </a:ext>
              </a:extLst>
            </p:cNvPr>
            <p:cNvSpPr/>
            <p:nvPr/>
          </p:nvSpPr>
          <p:spPr>
            <a:xfrm>
              <a:off x="2293668" y="215999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2293A24F-91B9-DF51-F69F-C87C19E3BB7C}"/>
                    </a:ext>
                  </a:extLst>
                </p:cNvPr>
                <p:cNvSpPr txBox="1"/>
                <p:nvPr/>
              </p:nvSpPr>
              <p:spPr>
                <a:xfrm>
                  <a:off x="3633089" y="6525564"/>
                  <a:ext cx="8576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𝐬𝐧</m:t>
                        </m:r>
                        <m:r>
                          <a:rPr lang="en-IE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</m:oMath>
                    </m:oMathPara>
                  </a14:m>
                  <a:endParaRPr lang="en-IE" sz="2000" b="1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2293A24F-91B9-DF51-F69F-C87C19E3B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3089" y="6525564"/>
                  <a:ext cx="857606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4965" r="-6383" b="-588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7" name="Picture 86" descr="A pizza with many different colored dots&#10;&#10;AI-generated content may be incorrect.">
            <a:extLst>
              <a:ext uri="{FF2B5EF4-FFF2-40B4-BE49-F238E27FC236}">
                <a16:creationId xmlns:a16="http://schemas.microsoft.com/office/drawing/2014/main" id="{2D30A63C-858A-322B-5377-58A18D423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87" y="4452495"/>
            <a:ext cx="565506" cy="565506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30A30484-2BB7-7482-FC9B-A3DDC5E6D6E4}"/>
              </a:ext>
            </a:extLst>
          </p:cNvPr>
          <p:cNvSpPr/>
          <p:nvPr/>
        </p:nvSpPr>
        <p:spPr>
          <a:xfrm>
            <a:off x="3634282" y="2743491"/>
            <a:ext cx="606729" cy="624506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8" name="Picture 87" descr="A pizza with a slice missing&#10;&#10;AI-generated content may be incorrect.">
            <a:extLst>
              <a:ext uri="{FF2B5EF4-FFF2-40B4-BE49-F238E27FC236}">
                <a16:creationId xmlns:a16="http://schemas.microsoft.com/office/drawing/2014/main" id="{C016D6D7-D7D6-108A-FA69-974E43555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45" y="1732040"/>
            <a:ext cx="629025" cy="62902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3298BCA-744D-8195-E2BC-CFDDCF72A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309" y="3064765"/>
            <a:ext cx="578235" cy="580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686DC65-F1F4-7AA5-9549-ADC5FE285673}"/>
                  </a:ext>
                </a:extLst>
              </p:cNvPr>
              <p:cNvSpPr txBox="1"/>
              <p:nvPr/>
            </p:nvSpPr>
            <p:spPr>
              <a:xfrm>
                <a:off x="6992374" y="3512051"/>
                <a:ext cx="519962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 dirty="0">
                    <a:solidFill>
                      <a:schemeClr val="tx1"/>
                    </a:solidFill>
                  </a:rPr>
                  <a:t>What is the maximum number of structures we need to backtrack until scanning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5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sz="2500" b="1" dirty="0">
                    <a:solidFill>
                      <a:schemeClr val="tx1"/>
                    </a:solidFill>
                  </a:rPr>
                  <a:t>?</a:t>
                </a:r>
                <a:endParaRPr lang="en-IE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686DC65-F1F4-7AA5-9549-ADC5FE285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374" y="3512051"/>
                <a:ext cx="5199626" cy="1246495"/>
              </a:xfrm>
              <a:prstGeom prst="rect">
                <a:avLst/>
              </a:prstGeom>
              <a:blipFill>
                <a:blip r:embed="rId7"/>
                <a:stretch>
                  <a:fillRect l="-703" t="-3415" r="-1993" b="-1073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Left Brace 91">
            <a:extLst>
              <a:ext uri="{FF2B5EF4-FFF2-40B4-BE49-F238E27FC236}">
                <a16:creationId xmlns:a16="http://schemas.microsoft.com/office/drawing/2014/main" id="{2F1DA577-63F7-0A2B-163E-EE62E02C4B3A}"/>
              </a:ext>
            </a:extLst>
          </p:cNvPr>
          <p:cNvSpPr/>
          <p:nvPr/>
        </p:nvSpPr>
        <p:spPr>
          <a:xfrm rot="10800000">
            <a:off x="6685067" y="2079625"/>
            <a:ext cx="233475" cy="4094762"/>
          </a:xfrm>
          <a:prstGeom prst="leftBrace">
            <a:avLst>
              <a:gd name="adj1" fmla="val 58971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D2D7DC1-9695-F2D6-0C6F-33B146B075E4}"/>
                  </a:ext>
                </a:extLst>
              </p:cNvPr>
              <p:cNvSpPr txBox="1"/>
              <p:nvPr/>
            </p:nvSpPr>
            <p:spPr>
              <a:xfrm>
                <a:off x="6096000" y="1552365"/>
                <a:ext cx="6577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D2D7DC1-9695-F2D6-0C6F-33B146B07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52365"/>
                <a:ext cx="65775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A11FE2F-A02B-72D3-254D-3C133B29354D}"/>
                  </a:ext>
                </a:extLst>
              </p:cNvPr>
              <p:cNvSpPr txBox="1"/>
              <p:nvPr/>
            </p:nvSpPr>
            <p:spPr>
              <a:xfrm>
                <a:off x="1697147" y="5130417"/>
                <a:ext cx="657759" cy="394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A11FE2F-A02B-72D3-254D-3C133B293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147" y="5130417"/>
                <a:ext cx="657759" cy="394788"/>
              </a:xfrm>
              <a:prstGeom prst="rect">
                <a:avLst/>
              </a:prstGeom>
              <a:blipFill>
                <a:blip r:embed="rId9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539A9925-9A4A-DEF7-32C6-283234BD9EB3}"/>
                  </a:ext>
                </a:extLst>
              </p:cNvPr>
              <p:cNvSpPr txBox="1"/>
              <p:nvPr/>
            </p:nvSpPr>
            <p:spPr>
              <a:xfrm>
                <a:off x="3892846" y="3333489"/>
                <a:ext cx="6577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539A9925-9A4A-DEF7-32C6-283234BD9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846" y="3333489"/>
                <a:ext cx="65775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D976D-2C07-E08A-C523-D2566325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18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91FD10-46AF-2463-D731-317A090E78D0}"/>
                  </a:ext>
                </a:extLst>
              </p:cNvPr>
              <p:cNvSpPr txBox="1"/>
              <p:nvPr/>
            </p:nvSpPr>
            <p:spPr>
              <a:xfrm>
                <a:off x="8216629" y="1817064"/>
                <a:ext cx="2743200" cy="7080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IE" sz="2200" b="1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endParaRPr lang="en-IE" sz="22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IE" sz="2200" b="1" dirty="0">
                    <a:solidFill>
                      <a:srgbClr val="00B050"/>
                    </a:solidFill>
                  </a:rPr>
                  <a:t>Admissible pizza cut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91FD10-46AF-2463-D731-317A090E7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629" y="1817064"/>
                <a:ext cx="2743200" cy="708079"/>
              </a:xfrm>
              <a:prstGeom prst="rect">
                <a:avLst/>
              </a:prstGeom>
              <a:blipFill>
                <a:blip r:embed="rId11"/>
                <a:stretch>
                  <a:fillRect t="-10169" b="-2203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58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2499D-0197-1E47-856F-FD0C175F6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F0919D-7E3F-1302-F434-0AA3C90E5680}"/>
                  </a:ext>
                </a:extLst>
              </p:cNvPr>
              <p:cNvSpPr txBox="1"/>
              <p:nvPr/>
            </p:nvSpPr>
            <p:spPr>
              <a:xfrm>
                <a:off x="5128309" y="707467"/>
                <a:ext cx="57862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F0919D-7E3F-1302-F434-0AA3C90E5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309" y="707467"/>
                <a:ext cx="578620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EEBE7D-B86A-AA39-9BC8-868261FA4C7C}"/>
                  </a:ext>
                </a:extLst>
              </p:cNvPr>
              <p:cNvSpPr txBox="1"/>
              <p:nvPr/>
            </p:nvSpPr>
            <p:spPr>
              <a:xfrm>
                <a:off x="5128308" y="5596534"/>
                <a:ext cx="586635" cy="604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EEBE7D-B86A-AA39-9BC8-868261FA4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308" y="5596534"/>
                <a:ext cx="586635" cy="6047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CFA7F1-D0ED-0C56-3799-AC873B167C38}"/>
              </a:ext>
            </a:extLst>
          </p:cNvPr>
          <p:cNvCxnSpPr>
            <a:cxnSpLocks/>
          </p:cNvCxnSpPr>
          <p:nvPr/>
        </p:nvCxnSpPr>
        <p:spPr>
          <a:xfrm>
            <a:off x="1168329" y="249779"/>
            <a:ext cx="1398" cy="62131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000B30-788E-D1F3-07FE-61F0E16F123E}"/>
                  </a:ext>
                </a:extLst>
              </p:cNvPr>
              <p:cNvSpPr txBox="1"/>
              <p:nvPr/>
            </p:nvSpPr>
            <p:spPr>
              <a:xfrm>
                <a:off x="5128308" y="3079336"/>
                <a:ext cx="5593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IE" sz="36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000B30-788E-D1F3-07FE-61F0E16F1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308" y="3079336"/>
                <a:ext cx="55938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734188-4FDE-A51F-0C66-ECFA3FB27677}"/>
                  </a:ext>
                </a:extLst>
              </p:cNvPr>
              <p:cNvSpPr txBox="1"/>
              <p:nvPr/>
            </p:nvSpPr>
            <p:spPr>
              <a:xfrm rot="16200000">
                <a:off x="-1418278" y="3181924"/>
                <a:ext cx="6047168" cy="4812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IE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𝜟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</m:t>
                              </m:r>
                            </m:e>
                          </m:acc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E" sz="2800" b="1" i="0" smtClean="0"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̅"/>
                          <m:ctrlPr>
                            <a:rPr lang="en-IE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d>
                        <m:dPr>
                          <m:ctrlPr>
                            <a:rPr lang="en-US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e>
                      </m:d>
                      <m:r>
                        <a:rPr lang="en-US" sz="28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E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IE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𝐆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e>
                      </m:d>
                      <m:r>
                        <a:rPr lang="en-IE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̅"/>
                          <m:ctrlPr>
                            <a:rPr lang="en-IE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734188-4FDE-A51F-0C66-ECFA3FB27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418278" y="3181924"/>
                <a:ext cx="6047168" cy="4812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red and white circle with a cross&#10;&#10;Description automatically generated">
            <a:extLst>
              <a:ext uri="{FF2B5EF4-FFF2-40B4-BE49-F238E27FC236}">
                <a16:creationId xmlns:a16="http://schemas.microsoft.com/office/drawing/2014/main" id="{32A587BC-8485-9510-6DB2-A2A6F1C3F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69" y="3011208"/>
            <a:ext cx="884530" cy="884530"/>
          </a:xfrm>
          <a:prstGeom prst="rect">
            <a:avLst/>
          </a:prstGeom>
        </p:spPr>
      </p:pic>
      <p:pic>
        <p:nvPicPr>
          <p:cNvPr id="6" name="Picture 5" descr="A pizza with a slice missing&#10;&#10;AI-generated content may be incorrect.">
            <a:extLst>
              <a:ext uri="{FF2B5EF4-FFF2-40B4-BE49-F238E27FC236}">
                <a16:creationId xmlns:a16="http://schemas.microsoft.com/office/drawing/2014/main" id="{8779689D-2E65-107A-E14C-EB4126F49F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99" y="136525"/>
            <a:ext cx="1892529" cy="1892529"/>
          </a:xfrm>
          <a:prstGeom prst="rect">
            <a:avLst/>
          </a:prstGeom>
        </p:spPr>
      </p:pic>
      <p:pic>
        <p:nvPicPr>
          <p:cNvPr id="19" name="Picture 18" descr="A pizza with many different colored dots&#10;&#10;AI-generated content may be incorrect.">
            <a:extLst>
              <a:ext uri="{FF2B5EF4-FFF2-40B4-BE49-F238E27FC236}">
                <a16:creationId xmlns:a16="http://schemas.microsoft.com/office/drawing/2014/main" id="{D0E991BA-04DE-C45F-7FB6-F99A90E074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21" y="5025592"/>
            <a:ext cx="1695883" cy="16958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D2BA5F-16B8-21A9-D3C1-B43DC1727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3920" y="2675796"/>
            <a:ext cx="1695883" cy="170305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29E279C-D352-C0D0-4971-7CB5AD083690}"/>
              </a:ext>
            </a:extLst>
          </p:cNvPr>
          <p:cNvGrpSpPr/>
          <p:nvPr/>
        </p:nvGrpSpPr>
        <p:grpSpPr>
          <a:xfrm>
            <a:off x="2208853" y="254518"/>
            <a:ext cx="528798" cy="6325997"/>
            <a:chOff x="3606236" y="254518"/>
            <a:chExt cx="528798" cy="6325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5328FC4-DBCF-A22A-87F1-BB19C637FA47}"/>
                </a:ext>
              </a:extLst>
            </p:cNvPr>
            <p:cNvSpPr/>
            <p:nvPr/>
          </p:nvSpPr>
          <p:spPr>
            <a:xfrm>
              <a:off x="3606236" y="25451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5CEC3F0-4D60-F941-E307-485EBF9FCF60}"/>
                </a:ext>
              </a:extLst>
            </p:cNvPr>
            <p:cNvSpPr/>
            <p:nvPr/>
          </p:nvSpPr>
          <p:spPr>
            <a:xfrm>
              <a:off x="3606236" y="1225265"/>
              <a:ext cx="528798" cy="53781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BED0317-F614-D119-2E98-EBABB8C646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2831" y="416446"/>
              <a:ext cx="0" cy="1115341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5A0C38-7D95-0ECF-C1E4-6B18AE0E0BAC}"/>
                </a:ext>
              </a:extLst>
            </p:cNvPr>
            <p:cNvSpPr/>
            <p:nvPr/>
          </p:nvSpPr>
          <p:spPr>
            <a:xfrm>
              <a:off x="3606236" y="537199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D660C4-B621-0174-4DC5-4FB0A2FAF1C6}"/>
                </a:ext>
              </a:extLst>
            </p:cNvPr>
            <p:cNvSpPr/>
            <p:nvPr/>
          </p:nvSpPr>
          <p:spPr>
            <a:xfrm>
              <a:off x="3606236" y="6042701"/>
              <a:ext cx="528798" cy="53781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B47669-427D-D666-DE16-0CACC26A5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2831" y="5556647"/>
              <a:ext cx="0" cy="792576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B24C20-C24D-104A-50D8-1DA74DF18661}"/>
              </a:ext>
            </a:extLst>
          </p:cNvPr>
          <p:cNvSpPr txBox="1"/>
          <p:nvPr/>
        </p:nvSpPr>
        <p:spPr>
          <a:xfrm>
            <a:off x="-36803" y="416446"/>
            <a:ext cx="120513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Unfavorable </a:t>
            </a:r>
            <a:endParaRPr lang="en-IE" sz="15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CD8990-47B4-F162-6C75-CCECC94D2012}"/>
              </a:ext>
            </a:extLst>
          </p:cNvPr>
          <p:cNvSpPr txBox="1"/>
          <p:nvPr/>
        </p:nvSpPr>
        <p:spPr>
          <a:xfrm>
            <a:off x="-65774" y="5725756"/>
            <a:ext cx="10786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Favorable </a:t>
            </a:r>
            <a:endParaRPr lang="en-IE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065E19-582F-A32A-BE6C-83FD11C77FD9}"/>
                  </a:ext>
                </a:extLst>
              </p:cNvPr>
              <p:cNvSpPr txBox="1"/>
              <p:nvPr/>
            </p:nvSpPr>
            <p:spPr>
              <a:xfrm>
                <a:off x="-40502" y="3293578"/>
                <a:ext cx="1280248" cy="477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E" sz="2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d>
                        <m:dPr>
                          <m:ctrlPr>
                            <a:rPr lang="en-IE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en-IE" sz="25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065E19-582F-A32A-BE6C-83FD11C77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502" y="3293578"/>
                <a:ext cx="1280248" cy="4778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E8E6B1-B359-4EF1-FB40-80E959B7840E}"/>
                  </a:ext>
                </a:extLst>
              </p:cNvPr>
              <p:cNvSpPr txBox="1"/>
              <p:nvPr/>
            </p:nvSpPr>
            <p:spPr>
              <a:xfrm>
                <a:off x="7575473" y="2798058"/>
                <a:ext cx="3122971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500" b="1" dirty="0"/>
                  <a:t>Upper bound </a:t>
                </a:r>
                <a14:m>
                  <m:oMath xmlns:m="http://schemas.openxmlformats.org/officeDocument/2006/math">
                    <m:r>
                      <a:rPr lang="en-US" sz="35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𝓤</m:t>
                    </m:r>
                  </m:oMath>
                </a14:m>
                <a:endParaRPr lang="en-IE" sz="35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E8E6B1-B359-4EF1-FB40-80E959B78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473" y="2798058"/>
                <a:ext cx="3122971" cy="630942"/>
              </a:xfrm>
              <a:prstGeom prst="rect">
                <a:avLst/>
              </a:prstGeom>
              <a:blipFill>
                <a:blip r:embed="rId11"/>
                <a:stretch>
                  <a:fillRect l="-5859" t="-14423" b="-3461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B1CCC3-0DAB-2C0F-0125-1E01026C2E1D}"/>
                  </a:ext>
                </a:extLst>
              </p:cNvPr>
              <p:cNvSpPr txBox="1"/>
              <p:nvPr/>
            </p:nvSpPr>
            <p:spPr>
              <a:xfrm>
                <a:off x="6670914" y="5136754"/>
                <a:ext cx="3784600" cy="830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2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IE" sz="1200" dirty="0"/>
                  <a:t> Number of bases</a:t>
                </a:r>
              </a:p>
              <a:p>
                <a14:m>
                  <m:oMath xmlns:m="http://schemas.openxmlformats.org/officeDocument/2006/math">
                    <m:r>
                      <a:rPr lang="en-IE" sz="1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IE" sz="1200" dirty="0"/>
                  <a:t> Number of strands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E" sz="1200" dirty="0"/>
                  <a:t>: Maximum degree of symmetry given the ordering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IE" sz="1200" dirty="0"/>
              </a:p>
              <a:p>
                <a:r>
                  <a:rPr lang="en-IE" sz="1200" dirty="0"/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IE" sz="1200" dirty="0"/>
                  <a:t> Sum of divisors function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B1CCC3-0DAB-2C0F-0125-1E01026C2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914" y="5136754"/>
                <a:ext cx="3784600" cy="830997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419C665E-110C-87B0-69EE-9BC5BC4035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18628" y="3699818"/>
            <a:ext cx="5757059" cy="662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45483B-C870-23C4-0CE3-4AD870CECCAB}"/>
                  </a:ext>
                </a:extLst>
              </p:cNvPr>
              <p:cNvSpPr txBox="1"/>
              <p:nvPr/>
            </p:nvSpPr>
            <p:spPr>
              <a:xfrm>
                <a:off x="6049158" y="296931"/>
                <a:ext cx="60960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 dirty="0">
                    <a:solidFill>
                      <a:schemeClr val="tx1"/>
                    </a:solidFill>
                  </a:rPr>
                  <a:t>What is the maximum number of structures we need to backtrack until scanning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5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sz="2500" b="1" dirty="0">
                    <a:solidFill>
                      <a:schemeClr val="tx1"/>
                    </a:solidFill>
                  </a:rPr>
                  <a:t>?</a:t>
                </a:r>
                <a:endParaRPr lang="en-IE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45483B-C870-23C4-0CE3-4AD870CEC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158" y="296931"/>
                <a:ext cx="6096000" cy="861774"/>
              </a:xfrm>
              <a:prstGeom prst="rect">
                <a:avLst/>
              </a:prstGeom>
              <a:blipFill>
                <a:blip r:embed="rId14"/>
                <a:stretch>
                  <a:fillRect l="-300" t="-5674" r="-1600" b="-1631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1D696E21-2062-8FA3-167B-7F223D90E265}"/>
              </a:ext>
            </a:extLst>
          </p:cNvPr>
          <p:cNvSpPr txBox="1"/>
          <p:nvPr/>
        </p:nvSpPr>
        <p:spPr>
          <a:xfrm>
            <a:off x="6488763" y="2288713"/>
            <a:ext cx="521678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LMSans10-Bold"/>
              </a:rPr>
              <a:t>In worst case</a:t>
            </a:r>
            <a:endParaRPr lang="en-IE" sz="2500" b="1" dirty="0">
              <a:solidFill>
                <a:srgbClr val="FF0000"/>
              </a:solidFill>
              <a:latin typeface="LMSans10-Bold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5DE2B-F514-D118-2CF4-9AA79C8B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636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973D9-E19A-0D37-E83C-A1C767498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igami-fast">
            <a:hlinkClick r:id="" action="ppaction://media"/>
            <a:extLst>
              <a:ext uri="{FF2B5EF4-FFF2-40B4-BE49-F238E27FC236}">
                <a16:creationId xmlns:a16="http://schemas.microsoft.com/office/drawing/2014/main" id="{C4C664CB-D122-EC27-CB6F-8E25476364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7288" y="674267"/>
            <a:ext cx="6162717" cy="34665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7FF2D-BFCF-E0BC-387F-6A5C2A91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2</a:t>
            </a:fld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68D84-7F64-A2AB-D521-7207E58F3558}"/>
              </a:ext>
            </a:extLst>
          </p:cNvPr>
          <p:cNvSpPr txBox="1"/>
          <p:nvPr/>
        </p:nvSpPr>
        <p:spPr>
          <a:xfrm>
            <a:off x="15979" y="-2527"/>
            <a:ext cx="388433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500" b="1" dirty="0"/>
              <a:t>RNA/DNA folding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8F3C9-BCB6-6CDC-08E8-763B140F5C24}"/>
              </a:ext>
            </a:extLst>
          </p:cNvPr>
          <p:cNvSpPr txBox="1"/>
          <p:nvPr/>
        </p:nvSpPr>
        <p:spPr>
          <a:xfrm>
            <a:off x="5445203" y="6514640"/>
            <a:ext cx="13531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800" b="0" i="0" u="none" strike="noStrike" baseline="0" dirty="0">
                <a:solidFill>
                  <a:srgbClr val="0000FF"/>
                </a:solidFill>
              </a:rPr>
              <a:t>Doty,</a:t>
            </a:r>
            <a:r>
              <a:rPr lang="en-IE" sz="800" b="0" i="0" u="none" strike="noStrike" dirty="0">
                <a:solidFill>
                  <a:srgbClr val="0000FF"/>
                </a:solidFill>
              </a:rPr>
              <a:t> </a:t>
            </a:r>
            <a:r>
              <a:rPr lang="en-IE" sz="800" b="0" i="0" u="none" strike="noStrike" baseline="0" dirty="0">
                <a:solidFill>
                  <a:srgbClr val="0000FF"/>
                </a:solidFill>
              </a:rPr>
              <a:t>Woods et al. </a:t>
            </a:r>
            <a:r>
              <a:rPr lang="en-US" sz="800" dirty="0">
                <a:solidFill>
                  <a:srgbClr val="0000FF"/>
                </a:solidFill>
              </a:rPr>
              <a:t>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CDD1F0-A516-DF85-FD2E-B2D809871A33}"/>
              </a:ext>
            </a:extLst>
          </p:cNvPr>
          <p:cNvSpPr txBox="1"/>
          <p:nvPr/>
        </p:nvSpPr>
        <p:spPr>
          <a:xfrm>
            <a:off x="9511648" y="6530672"/>
            <a:ext cx="13531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800" dirty="0" err="1">
                <a:solidFill>
                  <a:srgbClr val="0000FF"/>
                </a:solidFill>
              </a:rPr>
              <a:t>Rothemund</a:t>
            </a:r>
            <a:r>
              <a:rPr lang="en-IE" sz="800" dirty="0">
                <a:solidFill>
                  <a:srgbClr val="0000FF"/>
                </a:solidFill>
              </a:rPr>
              <a:t> </a:t>
            </a:r>
            <a:r>
              <a:rPr lang="en-US" sz="800" dirty="0">
                <a:solidFill>
                  <a:srgbClr val="0000FF"/>
                </a:solidFill>
              </a:rPr>
              <a:t>2006</a:t>
            </a:r>
          </a:p>
        </p:txBody>
      </p:sp>
      <p:pic>
        <p:nvPicPr>
          <p:cNvPr id="10" name="Picture 9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D74706EB-5EE6-37FD-A33A-CCD0E9B23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7" y="3808816"/>
            <a:ext cx="1471885" cy="1471885"/>
          </a:xfrm>
          <a:prstGeom prst="rect">
            <a:avLst/>
          </a:prstGeom>
        </p:spPr>
      </p:pic>
      <p:pic>
        <p:nvPicPr>
          <p:cNvPr id="5" name="Picture 4" descr="A collage of different shapes&#10;&#10;AI-generated content may be incorrect.">
            <a:extLst>
              <a:ext uri="{FF2B5EF4-FFF2-40B4-BE49-F238E27FC236}">
                <a16:creationId xmlns:a16="http://schemas.microsoft.com/office/drawing/2014/main" id="{48BA0E43-3585-720E-597D-E2114F7B70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560" y="4237320"/>
            <a:ext cx="3482961" cy="22699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diagram of a cell phone&#10;&#10;AI-generated content may be incorrect.">
            <a:extLst>
              <a:ext uri="{FF2B5EF4-FFF2-40B4-BE49-F238E27FC236}">
                <a16:creationId xmlns:a16="http://schemas.microsoft.com/office/drawing/2014/main" id="{1A586319-B95A-2A88-F390-B530B5A4F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90" y="4211878"/>
            <a:ext cx="4309335" cy="2302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631A24-737E-72F1-EA8F-FBDD4ECB989A}"/>
              </a:ext>
            </a:extLst>
          </p:cNvPr>
          <p:cNvSpPr txBox="1"/>
          <p:nvPr/>
        </p:nvSpPr>
        <p:spPr>
          <a:xfrm>
            <a:off x="8400792" y="139404"/>
            <a:ext cx="26105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200" dirty="0"/>
              <a:t>DNA Computing </a:t>
            </a:r>
          </a:p>
        </p:txBody>
      </p:sp>
      <p:pic>
        <p:nvPicPr>
          <p:cNvPr id="9" name="Aptamer-fast">
            <a:hlinkClick r:id="" action="ppaction://media"/>
            <a:extLst>
              <a:ext uri="{FF2B5EF4-FFF2-40B4-BE49-F238E27FC236}">
                <a16:creationId xmlns:a16="http://schemas.microsoft.com/office/drawing/2014/main" id="{8113DA7D-067E-1268-86C6-03EE0FA9098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48" y="586922"/>
            <a:ext cx="5352127" cy="3010572"/>
          </a:xfrm>
          <a:prstGeom prst="rect">
            <a:avLst/>
          </a:prstGeom>
        </p:spPr>
      </p:pic>
      <p:pic>
        <p:nvPicPr>
          <p:cNvPr id="12" name="Picture 11" descr="A close up of a coin&#10;&#10;AI-generated content may be incorrect.">
            <a:extLst>
              <a:ext uri="{FF2B5EF4-FFF2-40B4-BE49-F238E27FC236}">
                <a16:creationId xmlns:a16="http://schemas.microsoft.com/office/drawing/2014/main" id="{FEF79630-E46C-4CFE-8DBC-B912AD78C0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7" y="5370323"/>
            <a:ext cx="1471885" cy="14483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55E606-A1B6-B830-B61D-E92700CB25A0}"/>
              </a:ext>
            </a:extLst>
          </p:cNvPr>
          <p:cNvSpPr txBox="1"/>
          <p:nvPr/>
        </p:nvSpPr>
        <p:spPr>
          <a:xfrm>
            <a:off x="1809287" y="3626971"/>
            <a:ext cx="19828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dirty="0">
                <a:solidFill>
                  <a:srgbClr val="0000FF"/>
                </a:solidFill>
              </a:rPr>
              <a:t>Aptamers: Movie by </a:t>
            </a:r>
            <a:r>
              <a:rPr lang="en-IE" sz="1000" dirty="0" err="1">
                <a:solidFill>
                  <a:srgbClr val="0000FF"/>
                </a:solidFill>
              </a:rPr>
              <a:t>WuXi</a:t>
            </a:r>
            <a:r>
              <a:rPr lang="en-IE" sz="1000" dirty="0">
                <a:solidFill>
                  <a:srgbClr val="0000FF"/>
                </a:solidFill>
              </a:rPr>
              <a:t> </a:t>
            </a:r>
            <a:r>
              <a:rPr lang="en-IE" sz="1000" dirty="0" err="1">
                <a:solidFill>
                  <a:srgbClr val="0000FF"/>
                </a:solidFill>
              </a:rPr>
              <a:t>AppTec</a:t>
            </a:r>
            <a:r>
              <a:rPr lang="en-IE" sz="10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B1F825-4450-1429-57C4-DC64AC7D8A06}"/>
              </a:ext>
            </a:extLst>
          </p:cNvPr>
          <p:cNvSpPr txBox="1"/>
          <p:nvPr/>
        </p:nvSpPr>
        <p:spPr>
          <a:xfrm>
            <a:off x="10526035" y="3701954"/>
            <a:ext cx="15769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E" sz="1000" dirty="0">
                <a:solidFill>
                  <a:srgbClr val="0000FF"/>
                </a:solidFill>
              </a:rPr>
              <a:t>Movie by Shawn Douglas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2F3C6D-EA08-4C7D-CD36-0CC3156C98E9}"/>
              </a:ext>
            </a:extLst>
          </p:cNvPr>
          <p:cNvCxnSpPr>
            <a:cxnSpLocks/>
          </p:cNvCxnSpPr>
          <p:nvPr/>
        </p:nvCxnSpPr>
        <p:spPr>
          <a:xfrm flipV="1">
            <a:off x="8872319" y="4010025"/>
            <a:ext cx="0" cy="2627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test tube with a green liquid next to a blue circle with a dna symbol&#10;&#10;AI-generated content may be incorrect.">
            <a:extLst>
              <a:ext uri="{FF2B5EF4-FFF2-40B4-BE49-F238E27FC236}">
                <a16:creationId xmlns:a16="http://schemas.microsoft.com/office/drawing/2014/main" id="{AF198B9D-CE8F-C520-8530-EE7ACD174A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13" y="156639"/>
            <a:ext cx="438724" cy="43872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6C734B-9A3A-4513-4F5C-D5F9B1ED2EF1}"/>
              </a:ext>
            </a:extLst>
          </p:cNvPr>
          <p:cNvCxnSpPr>
            <a:cxnSpLocks/>
          </p:cNvCxnSpPr>
          <p:nvPr/>
        </p:nvCxnSpPr>
        <p:spPr>
          <a:xfrm>
            <a:off x="7755181" y="376001"/>
            <a:ext cx="30707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omputer with a blue screen&#10;&#10;AI-generated content may be incorrect.">
            <a:extLst>
              <a:ext uri="{FF2B5EF4-FFF2-40B4-BE49-F238E27FC236}">
                <a16:creationId xmlns:a16="http://schemas.microsoft.com/office/drawing/2014/main" id="{44930AA4-B7AB-13C7-AEF5-3AFB2C7C38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14" y="130407"/>
            <a:ext cx="491188" cy="49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7" grpId="0"/>
      <p:bldP spid="8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DAAF7-3FFC-8A21-651F-638222171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A8D5A962-9052-A3D5-CDA7-50F9D9FEB4E5}"/>
              </a:ext>
            </a:extLst>
          </p:cNvPr>
          <p:cNvSpPr txBox="1"/>
          <p:nvPr/>
        </p:nvSpPr>
        <p:spPr>
          <a:xfrm>
            <a:off x="32990" y="242754"/>
            <a:ext cx="1382737" cy="37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Unfavorable </a:t>
            </a:r>
            <a:endParaRPr lang="en-IE" sz="15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9F4EA2-4816-D412-B133-52222D7C948E}"/>
              </a:ext>
            </a:extLst>
          </p:cNvPr>
          <p:cNvSpPr txBox="1"/>
          <p:nvPr/>
        </p:nvSpPr>
        <p:spPr>
          <a:xfrm>
            <a:off x="-4816" y="5236311"/>
            <a:ext cx="1237613" cy="37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Favorable </a:t>
            </a:r>
            <a:endParaRPr lang="en-IE" sz="1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242CBDB-8510-BE84-39C8-19CB2C5BAAD7}"/>
                  </a:ext>
                </a:extLst>
              </p:cNvPr>
              <p:cNvSpPr txBox="1"/>
              <p:nvPr/>
            </p:nvSpPr>
            <p:spPr>
              <a:xfrm>
                <a:off x="24177" y="2754962"/>
                <a:ext cx="1468923" cy="554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E" sz="25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</m:acc>
                      <m:d>
                        <m:dPr>
                          <m:ctrlPr>
                            <a:rPr lang="en-IE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5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en-IE" sz="25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242CBDB-8510-BE84-39C8-19CB2C5BA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7" y="2754962"/>
                <a:ext cx="1468923" cy="5549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DD7906AF-B403-1D40-984D-08C7EF9C6A11}"/>
              </a:ext>
            </a:extLst>
          </p:cNvPr>
          <p:cNvGrpSpPr/>
          <p:nvPr/>
        </p:nvGrpSpPr>
        <p:grpSpPr>
          <a:xfrm>
            <a:off x="1282306" y="118192"/>
            <a:ext cx="5163738" cy="6560407"/>
            <a:chOff x="1282306" y="272934"/>
            <a:chExt cx="5163738" cy="656040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E8A74DF-5D3A-0516-A591-4862814A426A}"/>
                </a:ext>
              </a:extLst>
            </p:cNvPr>
            <p:cNvSpPr/>
            <p:nvPr/>
          </p:nvSpPr>
          <p:spPr>
            <a:xfrm>
              <a:off x="1282306" y="6123386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429B3F8-9BC1-6AEC-24D3-A7B8A8512DC6}"/>
                </a:ext>
              </a:extLst>
            </p:cNvPr>
            <p:cNvSpPr/>
            <p:nvPr/>
          </p:nvSpPr>
          <p:spPr>
            <a:xfrm>
              <a:off x="1282306" y="5202880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8F3BFC8-8F38-089A-3B6F-E4E332461770}"/>
                </a:ext>
              </a:extLst>
            </p:cNvPr>
            <p:cNvSpPr/>
            <p:nvPr/>
          </p:nvSpPr>
          <p:spPr>
            <a:xfrm>
              <a:off x="1282306" y="4329543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E6F4A63-6042-DF4B-821D-9C3B8A7EAE23}"/>
                </a:ext>
              </a:extLst>
            </p:cNvPr>
            <p:cNvSpPr/>
            <p:nvPr/>
          </p:nvSpPr>
          <p:spPr>
            <a:xfrm>
              <a:off x="1282306" y="3182945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AAE76D5-6FAB-47EA-1035-CAD833A2304E}"/>
                </a:ext>
              </a:extLst>
            </p:cNvPr>
            <p:cNvSpPr/>
            <p:nvPr/>
          </p:nvSpPr>
          <p:spPr>
            <a:xfrm>
              <a:off x="1282306" y="2446485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BB6D78A-ABEE-03F2-AD03-1EEF787D1681}"/>
                </a:ext>
              </a:extLst>
            </p:cNvPr>
            <p:cNvSpPr/>
            <p:nvPr/>
          </p:nvSpPr>
          <p:spPr>
            <a:xfrm>
              <a:off x="1282306" y="1336299"/>
              <a:ext cx="5163738" cy="618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30C40D-091E-BB49-B346-EDA8603FC0F3}"/>
                </a:ext>
              </a:extLst>
            </p:cNvPr>
            <p:cNvSpPr txBox="1"/>
            <p:nvPr/>
          </p:nvSpPr>
          <p:spPr>
            <a:xfrm>
              <a:off x="1462712" y="356378"/>
              <a:ext cx="4811473" cy="4646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>
                  <a:solidFill>
                    <a:srgbClr val="7030A0"/>
                  </a:solidFill>
                </a:rPr>
                <a:t>Symmetry naive energy landscape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125B1E1-D162-8ABA-057A-673E85D8A75D}"/>
                </a:ext>
              </a:extLst>
            </p:cNvPr>
            <p:cNvCxnSpPr>
              <a:cxnSpLocks/>
            </p:cNvCxnSpPr>
            <p:nvPr/>
          </p:nvCxnSpPr>
          <p:spPr>
            <a:xfrm>
              <a:off x="1368833" y="272934"/>
              <a:ext cx="0" cy="636207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ECFA4E-9A6D-C0CE-5DE0-4009E926D57D}"/>
                </a:ext>
              </a:extLst>
            </p:cNvPr>
            <p:cNvSpPr/>
            <p:nvPr/>
          </p:nvSpPr>
          <p:spPr>
            <a:xfrm>
              <a:off x="2149129" y="4920794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A5BCC98-77F1-4F49-CA54-DDDA38A0A83D}"/>
                </a:ext>
              </a:extLst>
            </p:cNvPr>
            <p:cNvSpPr/>
            <p:nvPr/>
          </p:nvSpPr>
          <p:spPr>
            <a:xfrm>
              <a:off x="3198185" y="4920794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B87ED66-5526-E198-E7E9-EAE62B3167AD}"/>
                </a:ext>
              </a:extLst>
            </p:cNvPr>
            <p:cNvSpPr/>
            <p:nvPr/>
          </p:nvSpPr>
          <p:spPr>
            <a:xfrm>
              <a:off x="5296297" y="492957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3181D55-B2FF-B9DC-BC40-945C7286CEBC}"/>
                </a:ext>
              </a:extLst>
            </p:cNvPr>
            <p:cNvSpPr/>
            <p:nvPr/>
          </p:nvSpPr>
          <p:spPr>
            <a:xfrm>
              <a:off x="4247241" y="492153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9C4C53-D21C-B3E4-4570-B27CDAE990F4}"/>
                </a:ext>
              </a:extLst>
            </p:cNvPr>
            <p:cNvSpPr/>
            <p:nvPr/>
          </p:nvSpPr>
          <p:spPr>
            <a:xfrm>
              <a:off x="3763355" y="5843464"/>
              <a:ext cx="606729" cy="62450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7F1C494-B32C-ACA5-66D3-108D16B9FC02}"/>
                </a:ext>
              </a:extLst>
            </p:cNvPr>
            <p:cNvSpPr/>
            <p:nvPr/>
          </p:nvSpPr>
          <p:spPr>
            <a:xfrm>
              <a:off x="5489271" y="5843464"/>
              <a:ext cx="606729" cy="62450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AC230BB-5A60-0FDE-EE3A-3B0845A8198D}"/>
                </a:ext>
              </a:extLst>
            </p:cNvPr>
            <p:cNvSpPr/>
            <p:nvPr/>
          </p:nvSpPr>
          <p:spPr>
            <a:xfrm>
              <a:off x="2293668" y="5858857"/>
              <a:ext cx="606729" cy="62450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7A2D038-D529-44B2-6C4B-234D065D4A2C}"/>
                </a:ext>
              </a:extLst>
            </p:cNvPr>
            <p:cNvSpPr/>
            <p:nvPr/>
          </p:nvSpPr>
          <p:spPr>
            <a:xfrm>
              <a:off x="2585225" y="404750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402BABB-6276-2EF5-B52D-FA99FE3A6F9F}"/>
                </a:ext>
              </a:extLst>
            </p:cNvPr>
            <p:cNvSpPr/>
            <p:nvPr/>
          </p:nvSpPr>
          <p:spPr>
            <a:xfrm>
              <a:off x="4683337" y="403050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D7425F-2D3A-2AEE-23CE-F97464120964}"/>
                </a:ext>
              </a:extLst>
            </p:cNvPr>
            <p:cNvSpPr/>
            <p:nvPr/>
          </p:nvSpPr>
          <p:spPr>
            <a:xfrm>
              <a:off x="2585226" y="290085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7D04D04-4098-9D87-AD5F-81EFE1A3B819}"/>
                </a:ext>
              </a:extLst>
            </p:cNvPr>
            <p:cNvSpPr/>
            <p:nvPr/>
          </p:nvSpPr>
          <p:spPr>
            <a:xfrm>
              <a:off x="3633089" y="290085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5CCF4E7-12FC-22E6-796C-EE25E0FA2F43}"/>
                </a:ext>
              </a:extLst>
            </p:cNvPr>
            <p:cNvSpPr/>
            <p:nvPr/>
          </p:nvSpPr>
          <p:spPr>
            <a:xfrm>
              <a:off x="5732394" y="2909638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0D9C436-DE1D-A254-D120-F0A2086B351D}"/>
                </a:ext>
              </a:extLst>
            </p:cNvPr>
            <p:cNvSpPr/>
            <p:nvPr/>
          </p:nvSpPr>
          <p:spPr>
            <a:xfrm>
              <a:off x="4683338" y="2901598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FE96110-306A-F0FE-D622-91F65E20A268}"/>
                </a:ext>
              </a:extLst>
            </p:cNvPr>
            <p:cNvSpPr/>
            <p:nvPr/>
          </p:nvSpPr>
          <p:spPr>
            <a:xfrm>
              <a:off x="3763354" y="215999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24B24A6-DB02-0336-1E0F-2F7518EB88E7}"/>
                </a:ext>
              </a:extLst>
            </p:cNvPr>
            <p:cNvSpPr/>
            <p:nvPr/>
          </p:nvSpPr>
          <p:spPr>
            <a:xfrm>
              <a:off x="5492757" y="215999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EFA16C3-7AEA-17CD-30AC-350F1067D60C}"/>
                </a:ext>
              </a:extLst>
            </p:cNvPr>
            <p:cNvSpPr/>
            <p:nvPr/>
          </p:nvSpPr>
          <p:spPr>
            <a:xfrm>
              <a:off x="2149129" y="105421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D8EC30D-3C0A-7CD3-A872-6CFDF1024FCD}"/>
                </a:ext>
              </a:extLst>
            </p:cNvPr>
            <p:cNvSpPr/>
            <p:nvPr/>
          </p:nvSpPr>
          <p:spPr>
            <a:xfrm>
              <a:off x="3198185" y="1054213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1B976AC-F8CD-24CB-0C34-E3786E3B532D}"/>
                </a:ext>
              </a:extLst>
            </p:cNvPr>
            <p:cNvSpPr/>
            <p:nvPr/>
          </p:nvSpPr>
          <p:spPr>
            <a:xfrm>
              <a:off x="5296297" y="1062992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0A7873D-CD08-D679-CE15-CD265960F839}"/>
                </a:ext>
              </a:extLst>
            </p:cNvPr>
            <p:cNvSpPr/>
            <p:nvPr/>
          </p:nvSpPr>
          <p:spPr>
            <a:xfrm>
              <a:off x="4247241" y="1054952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9C74E45-CC36-86C0-E847-D985A009501E}"/>
                </a:ext>
              </a:extLst>
            </p:cNvPr>
            <p:cNvSpPr/>
            <p:nvPr/>
          </p:nvSpPr>
          <p:spPr>
            <a:xfrm>
              <a:off x="1536170" y="2915316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CA0E8AA-846C-1A46-4D9D-4542D981A306}"/>
                </a:ext>
              </a:extLst>
            </p:cNvPr>
            <p:cNvSpPr/>
            <p:nvPr/>
          </p:nvSpPr>
          <p:spPr>
            <a:xfrm>
              <a:off x="2293668" y="2159999"/>
              <a:ext cx="606729" cy="62450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BCE8E22E-5D43-276C-2B6C-B9576E24C3A7}"/>
                    </a:ext>
                  </a:extLst>
                </p:cNvPr>
                <p:cNvSpPr txBox="1"/>
                <p:nvPr/>
              </p:nvSpPr>
              <p:spPr>
                <a:xfrm>
                  <a:off x="3633089" y="6525564"/>
                  <a:ext cx="8576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𝐬𝐧</m:t>
                        </m:r>
                        <m:r>
                          <a:rPr lang="en-IE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</m:oMath>
                    </m:oMathPara>
                  </a14:m>
                  <a:endParaRPr lang="en-IE" sz="2000" b="1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BCE8E22E-5D43-276C-2B6C-B9576E24C3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3089" y="6525564"/>
                  <a:ext cx="857606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4965" r="-6383" b="-588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7" name="Picture 86" descr="A pizza with many different colored dots&#10;&#10;AI-generated content may be incorrect.">
            <a:extLst>
              <a:ext uri="{FF2B5EF4-FFF2-40B4-BE49-F238E27FC236}">
                <a16:creationId xmlns:a16="http://schemas.microsoft.com/office/drawing/2014/main" id="{3B1D7DDB-9551-BFE8-1641-E39A0D519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87" y="4452495"/>
            <a:ext cx="565506" cy="565506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A0DDD036-35FE-98AB-5010-2AB88F347D3E}"/>
              </a:ext>
            </a:extLst>
          </p:cNvPr>
          <p:cNvSpPr/>
          <p:nvPr/>
        </p:nvSpPr>
        <p:spPr>
          <a:xfrm>
            <a:off x="3634282" y="2743491"/>
            <a:ext cx="606729" cy="624506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8" name="Picture 87" descr="A pizza with a slice missing&#10;&#10;AI-generated content may be incorrect.">
            <a:extLst>
              <a:ext uri="{FF2B5EF4-FFF2-40B4-BE49-F238E27FC236}">
                <a16:creationId xmlns:a16="http://schemas.microsoft.com/office/drawing/2014/main" id="{0A981124-787A-522E-1E9C-5F7618131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45" y="1732040"/>
            <a:ext cx="629025" cy="62902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BDEBA01-0269-272F-F96E-2E243D134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309" y="3064765"/>
            <a:ext cx="578235" cy="580680"/>
          </a:xfrm>
          <a:prstGeom prst="rect">
            <a:avLst/>
          </a:prstGeom>
        </p:spPr>
      </p:pic>
      <p:sp>
        <p:nvSpPr>
          <p:cNvPr id="92" name="Left Brace 91">
            <a:extLst>
              <a:ext uri="{FF2B5EF4-FFF2-40B4-BE49-F238E27FC236}">
                <a16:creationId xmlns:a16="http://schemas.microsoft.com/office/drawing/2014/main" id="{7840A7E2-91C3-8A91-20D4-27B0B5558B6F}"/>
              </a:ext>
            </a:extLst>
          </p:cNvPr>
          <p:cNvSpPr/>
          <p:nvPr/>
        </p:nvSpPr>
        <p:spPr>
          <a:xfrm rot="10800000">
            <a:off x="6685067" y="2079625"/>
            <a:ext cx="233475" cy="4094762"/>
          </a:xfrm>
          <a:prstGeom prst="leftBrace">
            <a:avLst>
              <a:gd name="adj1" fmla="val 58971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B9B2C06-705C-97A4-C303-FBEEFB04CD9C}"/>
                  </a:ext>
                </a:extLst>
              </p:cNvPr>
              <p:cNvSpPr txBox="1"/>
              <p:nvPr/>
            </p:nvSpPr>
            <p:spPr>
              <a:xfrm>
                <a:off x="6096000" y="1552365"/>
                <a:ext cx="6577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B9B2C06-705C-97A4-C303-FBEEFB04C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52365"/>
                <a:ext cx="65775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42CA082-8A4E-3E2B-6D6B-A58A45F34498}"/>
                  </a:ext>
                </a:extLst>
              </p:cNvPr>
              <p:cNvSpPr txBox="1"/>
              <p:nvPr/>
            </p:nvSpPr>
            <p:spPr>
              <a:xfrm>
                <a:off x="1697147" y="5130417"/>
                <a:ext cx="657759" cy="394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42CA082-8A4E-3E2B-6D6B-A58A45F34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147" y="5130417"/>
                <a:ext cx="657759" cy="394788"/>
              </a:xfrm>
              <a:prstGeom prst="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10093B3-C7DA-1DAA-C1B0-B1FBB31B57E0}"/>
                  </a:ext>
                </a:extLst>
              </p:cNvPr>
              <p:cNvSpPr txBox="1"/>
              <p:nvPr/>
            </p:nvSpPr>
            <p:spPr>
              <a:xfrm>
                <a:off x="3892846" y="3333489"/>
                <a:ext cx="6577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10093B3-C7DA-1DAA-C1B0-B1FBB31B5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846" y="3333489"/>
                <a:ext cx="65775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BA90F-7CEC-C91B-1B0F-D68F5E473F41}"/>
                  </a:ext>
                </a:extLst>
              </p:cNvPr>
              <p:cNvSpPr txBox="1"/>
              <p:nvPr/>
            </p:nvSpPr>
            <p:spPr>
              <a:xfrm>
                <a:off x="7424527" y="3687398"/>
                <a:ext cx="3627660" cy="879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𝓤</m:t>
                      </m:r>
                      <m:r>
                        <a:rPr lang="en-US" sz="5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5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𝓞</m:t>
                      </m:r>
                      <m:r>
                        <a:rPr lang="en-US" sz="5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5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en-US" sz="5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50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BA90F-7CEC-C91B-1B0F-D68F5E473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527" y="3687398"/>
                <a:ext cx="3627660" cy="8792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39FD4-5615-E26D-560C-2CB0BAF7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1982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1296B-5D92-A056-DB5D-359FA3EFE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69CBD5-42F0-0FA4-7AA5-BB9F838B8D4F}"/>
              </a:ext>
            </a:extLst>
          </p:cNvPr>
          <p:cNvSpPr/>
          <p:nvPr/>
        </p:nvSpPr>
        <p:spPr>
          <a:xfrm>
            <a:off x="7637456" y="3770631"/>
            <a:ext cx="4137203" cy="29706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0D79AC-BFDD-A74A-07E3-976138026523}"/>
              </a:ext>
            </a:extLst>
          </p:cNvPr>
          <p:cNvSpPr/>
          <p:nvPr/>
        </p:nvSpPr>
        <p:spPr>
          <a:xfrm>
            <a:off x="7727750" y="4915058"/>
            <a:ext cx="3974097" cy="17584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D982BB8-D819-9563-3684-825BA5ECB5D7}"/>
              </a:ext>
            </a:extLst>
          </p:cNvPr>
          <p:cNvGrpSpPr/>
          <p:nvPr/>
        </p:nvGrpSpPr>
        <p:grpSpPr>
          <a:xfrm>
            <a:off x="-65774" y="1102773"/>
            <a:ext cx="5403021" cy="5532238"/>
            <a:chOff x="-65774" y="1102773"/>
            <a:chExt cx="5403021" cy="55322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FC43CF-B7CC-D03E-E6BC-ED1E072FB86C}"/>
                </a:ext>
              </a:extLst>
            </p:cNvPr>
            <p:cNvSpPr txBox="1"/>
            <p:nvPr/>
          </p:nvSpPr>
          <p:spPr>
            <a:xfrm>
              <a:off x="1143782" y="1102773"/>
              <a:ext cx="41934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>
                  <a:solidFill>
                    <a:srgbClr val="7030A0"/>
                  </a:solidFill>
                </a:rPr>
                <a:t>Symmetry naive energy landscape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EEFFD35-F000-025C-8A44-E2B07E2CD9A0}"/>
                </a:ext>
              </a:extLst>
            </p:cNvPr>
            <p:cNvCxnSpPr>
              <a:cxnSpLocks/>
            </p:cNvCxnSpPr>
            <p:nvPr/>
          </p:nvCxnSpPr>
          <p:spPr>
            <a:xfrm>
              <a:off x="1172308" y="1156097"/>
              <a:ext cx="0" cy="54789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41C1A11-2F95-5CD5-49D9-76802AD74F54}"/>
                </a:ext>
              </a:extLst>
            </p:cNvPr>
            <p:cNvSpPr/>
            <p:nvPr/>
          </p:nvSpPr>
          <p:spPr>
            <a:xfrm>
              <a:off x="2080018" y="2675533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468373B-5A75-F629-2EAB-533939907178}"/>
                </a:ext>
              </a:extLst>
            </p:cNvPr>
            <p:cNvSpPr/>
            <p:nvPr/>
          </p:nvSpPr>
          <p:spPr>
            <a:xfrm>
              <a:off x="1286842" y="34737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005BCB1-1C1D-E5A7-5AF7-0A3CDD02AE89}"/>
                </a:ext>
              </a:extLst>
            </p:cNvPr>
            <p:cNvSpPr/>
            <p:nvPr/>
          </p:nvSpPr>
          <p:spPr>
            <a:xfrm>
              <a:off x="3677718" y="237592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93D5897-C31F-7E91-9DFA-2B48D250E28B}"/>
                </a:ext>
              </a:extLst>
            </p:cNvPr>
            <p:cNvSpPr/>
            <p:nvPr/>
          </p:nvSpPr>
          <p:spPr>
            <a:xfrm>
              <a:off x="2843144" y="328024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E8D299A-D405-A38F-3110-7839B5301EC7}"/>
                </a:ext>
              </a:extLst>
            </p:cNvPr>
            <p:cNvSpPr/>
            <p:nvPr/>
          </p:nvSpPr>
          <p:spPr>
            <a:xfrm>
              <a:off x="4556072" y="444609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04DC5B3-C84E-6D77-2772-C7BA24E3F567}"/>
                </a:ext>
              </a:extLst>
            </p:cNvPr>
            <p:cNvSpPr/>
            <p:nvPr/>
          </p:nvSpPr>
          <p:spPr>
            <a:xfrm>
              <a:off x="1996126" y="390835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30368B0-EC3E-A279-6BA0-2BB7999F7D62}"/>
                </a:ext>
              </a:extLst>
            </p:cNvPr>
            <p:cNvSpPr/>
            <p:nvPr/>
          </p:nvSpPr>
          <p:spPr>
            <a:xfrm>
              <a:off x="1613148" y="476243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B3950C9-1B22-88BE-389C-58B2E769E7A5}"/>
                </a:ext>
              </a:extLst>
            </p:cNvPr>
            <p:cNvSpPr/>
            <p:nvPr/>
          </p:nvSpPr>
          <p:spPr>
            <a:xfrm>
              <a:off x="2225950" y="5779479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70F08D2-A4DB-068E-8BC1-9AA52B70B9A6}"/>
                </a:ext>
              </a:extLst>
            </p:cNvPr>
            <p:cNvSpPr/>
            <p:nvPr/>
          </p:nvSpPr>
          <p:spPr>
            <a:xfrm>
              <a:off x="3759597" y="4834862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9C49AFC-CF4B-E685-07C8-A40EAF04E3CC}"/>
                </a:ext>
              </a:extLst>
            </p:cNvPr>
            <p:cNvSpPr/>
            <p:nvPr/>
          </p:nvSpPr>
          <p:spPr>
            <a:xfrm>
              <a:off x="4092515" y="5383605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AD20331-0F4D-1408-9787-2203705307E8}"/>
                </a:ext>
              </a:extLst>
            </p:cNvPr>
            <p:cNvSpPr/>
            <p:nvPr/>
          </p:nvSpPr>
          <p:spPr>
            <a:xfrm>
              <a:off x="3769313" y="320912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6CEDE8B-9875-02DE-5D41-084AD55D4FF2}"/>
                </a:ext>
              </a:extLst>
            </p:cNvPr>
            <p:cNvSpPr/>
            <p:nvPr/>
          </p:nvSpPr>
          <p:spPr>
            <a:xfrm>
              <a:off x="2803937" y="4256136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2D019A-5F5F-60DA-BFCF-848C383A68D5}"/>
                </a:ext>
              </a:extLst>
            </p:cNvPr>
            <p:cNvSpPr/>
            <p:nvPr/>
          </p:nvSpPr>
          <p:spPr>
            <a:xfrm>
              <a:off x="3148920" y="5953344"/>
              <a:ext cx="528798" cy="53781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16EBDFF-465B-7BCD-A865-3C34D1BCEB31}"/>
                </a:ext>
              </a:extLst>
            </p:cNvPr>
            <p:cNvSpPr txBox="1"/>
            <p:nvPr/>
          </p:nvSpPr>
          <p:spPr>
            <a:xfrm>
              <a:off x="-32824" y="1130106"/>
              <a:ext cx="120513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Unfavorable </a:t>
              </a:r>
              <a:endParaRPr lang="en-IE" sz="15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0BF0710-EA2D-02EE-A4EF-8A35351C959A}"/>
                </a:ext>
              </a:extLst>
            </p:cNvPr>
            <p:cNvSpPr txBox="1"/>
            <p:nvPr/>
          </p:nvSpPr>
          <p:spPr>
            <a:xfrm>
              <a:off x="-65774" y="5430474"/>
              <a:ext cx="107864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Favorable </a:t>
              </a:r>
              <a:endParaRPr lang="en-IE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5F799EC1-2993-608A-DC9C-419224B40C45}"/>
                    </a:ext>
                  </a:extLst>
                </p:cNvPr>
                <p:cNvSpPr txBox="1"/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25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𝜟</m:t>
                            </m:r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𝑮</m:t>
                            </m:r>
                          </m:e>
                        </m:acc>
                        <m:d>
                          <m:dPr>
                            <m:ctrlP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</m:oMath>
                    </m:oMathPara>
                  </a14:m>
                  <a:endParaRPr lang="en-IE" sz="25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F130193-0FB4-8E57-7A56-CAC9E72987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4677639-04F9-9AB2-54B7-2C196091AB2D}"/>
                </a:ext>
              </a:extLst>
            </p:cNvPr>
            <p:cNvSpPr/>
            <p:nvPr/>
          </p:nvSpPr>
          <p:spPr>
            <a:xfrm>
              <a:off x="4478597" y="20259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2ACFA8F-616D-C798-A184-31721797C199}"/>
                </a:ext>
              </a:extLst>
            </p:cNvPr>
            <p:cNvSpPr/>
            <p:nvPr/>
          </p:nvSpPr>
          <p:spPr>
            <a:xfrm>
              <a:off x="1706471" y="195883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3B11178-8232-27D0-09B2-E6A6BF715C28}"/>
                  </a:ext>
                </a:extLst>
              </p:cNvPr>
              <p:cNvSpPr txBox="1"/>
              <p:nvPr/>
            </p:nvSpPr>
            <p:spPr>
              <a:xfrm>
                <a:off x="3672455" y="6327233"/>
                <a:ext cx="857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𝐬𝐧</m:t>
                      </m:r>
                      <m:r>
                        <a:rPr lang="en-IE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𝐌𝐅𝐄</m:t>
                      </m:r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3B11178-8232-27D0-09B2-E6A6BF715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455" y="6327233"/>
                <a:ext cx="857606" cy="307777"/>
              </a:xfrm>
              <a:prstGeom prst="rect">
                <a:avLst/>
              </a:prstGeom>
              <a:blipFill>
                <a:blip r:embed="rId3"/>
                <a:stretch>
                  <a:fillRect l="-4255" r="-7092" b="-6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EA68FCE-6BCA-3E8A-FDB0-8B5C60642574}"/>
              </a:ext>
            </a:extLst>
          </p:cNvPr>
          <p:cNvGrpSpPr/>
          <p:nvPr/>
        </p:nvGrpSpPr>
        <p:grpSpPr>
          <a:xfrm>
            <a:off x="6330543" y="1106254"/>
            <a:ext cx="5390181" cy="5528757"/>
            <a:chOff x="6546241" y="1106254"/>
            <a:chExt cx="5390181" cy="5528757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A16280-A032-1782-2ED8-27530DE8B512}"/>
                </a:ext>
              </a:extLst>
            </p:cNvPr>
            <p:cNvGrpSpPr/>
            <p:nvPr/>
          </p:nvGrpSpPr>
          <p:grpSpPr>
            <a:xfrm>
              <a:off x="6546241" y="1106254"/>
              <a:ext cx="5390181" cy="5528757"/>
              <a:chOff x="6546241" y="1106254"/>
              <a:chExt cx="5390181" cy="5528757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CA153B79-F80B-ACAD-8ECE-1A55C3820580}"/>
                  </a:ext>
                </a:extLst>
              </p:cNvPr>
              <p:cNvGrpSpPr/>
              <p:nvPr/>
            </p:nvGrpSpPr>
            <p:grpSpPr>
              <a:xfrm>
                <a:off x="10364748" y="4165862"/>
                <a:ext cx="528798" cy="1291865"/>
                <a:chOff x="5673327" y="3886752"/>
                <a:chExt cx="528798" cy="1291865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65DB34C-FE9B-F059-B3E8-42E35F88737E}"/>
                    </a:ext>
                  </a:extLst>
                </p:cNvPr>
                <p:cNvSpPr/>
                <p:nvPr/>
              </p:nvSpPr>
              <p:spPr>
                <a:xfrm>
                  <a:off x="5673327" y="388675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8277C94D-C1D2-79AE-7913-CD6099C6868D}"/>
                    </a:ext>
                  </a:extLst>
                </p:cNvPr>
                <p:cNvSpPr/>
                <p:nvPr/>
              </p:nvSpPr>
              <p:spPr>
                <a:xfrm>
                  <a:off x="5673327" y="4640803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E17EB0CD-7B20-2DC1-2D77-A900D33517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7726" y="4044055"/>
                  <a:ext cx="0" cy="865655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3CC64C4-4FD2-0C1C-8080-E5D30552EF99}"/>
                  </a:ext>
                </a:extLst>
              </p:cNvPr>
              <p:cNvGrpSpPr/>
              <p:nvPr/>
            </p:nvGrpSpPr>
            <p:grpSpPr>
              <a:xfrm>
                <a:off x="9449475" y="2108338"/>
                <a:ext cx="528798" cy="1603811"/>
                <a:chOff x="5673327" y="3084265"/>
                <a:chExt cx="528798" cy="1603811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035F688-911A-C65F-27A9-B7FF5BBF08AF}"/>
                    </a:ext>
                  </a:extLst>
                </p:cNvPr>
                <p:cNvSpPr/>
                <p:nvPr/>
              </p:nvSpPr>
              <p:spPr>
                <a:xfrm>
                  <a:off x="5673327" y="3084265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E7E1C697-413D-78E5-76A6-471FC4BA7EEE}"/>
                    </a:ext>
                  </a:extLst>
                </p:cNvPr>
                <p:cNvSpPr/>
                <p:nvPr/>
              </p:nvSpPr>
              <p:spPr>
                <a:xfrm>
                  <a:off x="5673327" y="415026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0AE5134B-7906-739E-C782-F5AB6CE8E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225023"/>
                  <a:ext cx="0" cy="125610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04967AA-158D-7E19-26FD-83087781EBE1}"/>
                  </a:ext>
                </a:extLst>
              </p:cNvPr>
              <p:cNvGrpSpPr/>
              <p:nvPr/>
            </p:nvGrpSpPr>
            <p:grpSpPr>
              <a:xfrm>
                <a:off x="10284276" y="1876629"/>
                <a:ext cx="528798" cy="1137084"/>
                <a:chOff x="5673327" y="4055822"/>
                <a:chExt cx="528798" cy="1137084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F3FF54C-DE44-412F-2DD5-B5328377B05C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FB08861-D24A-50F3-8156-4AFACC046309}"/>
                    </a:ext>
                  </a:extLst>
                </p:cNvPr>
                <p:cNvSpPr/>
                <p:nvPr/>
              </p:nvSpPr>
              <p:spPr>
                <a:xfrm>
                  <a:off x="5673327" y="405582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81F33C4A-347D-518B-F33C-193B3EE20B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199689"/>
                  <a:ext cx="0" cy="76073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85C9007-EF17-A096-CA92-03E81BB5053B}"/>
                  </a:ext>
                </a:extLst>
              </p:cNvPr>
              <p:cNvGrpSpPr/>
              <p:nvPr/>
            </p:nvGrpSpPr>
            <p:grpSpPr>
              <a:xfrm>
                <a:off x="9755478" y="3796905"/>
                <a:ext cx="528798" cy="2793815"/>
                <a:chOff x="5673327" y="2399091"/>
                <a:chExt cx="528798" cy="2793815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D5748B06-76CA-F31D-619F-7E753C5BC9FB}"/>
                    </a:ext>
                  </a:extLst>
                </p:cNvPr>
                <p:cNvSpPr/>
                <p:nvPr/>
              </p:nvSpPr>
              <p:spPr>
                <a:xfrm>
                  <a:off x="5673327" y="239909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44B89D0-0533-0B05-9893-6DE4C6B9C5A3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A226B423-0FD3-A489-2C4B-3BDA053931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2546727"/>
                  <a:ext cx="0" cy="241369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B1ACC9D-932B-5764-EBBD-3AF126219ECE}"/>
                  </a:ext>
                </a:extLst>
              </p:cNvPr>
              <p:cNvGrpSpPr/>
              <p:nvPr/>
            </p:nvGrpSpPr>
            <p:grpSpPr>
              <a:xfrm>
                <a:off x="8834272" y="5546518"/>
                <a:ext cx="528798" cy="837047"/>
                <a:chOff x="5673327" y="4513818"/>
                <a:chExt cx="528798" cy="837047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C9E0FF7-B85C-3845-D942-B19AD7C17F7A}"/>
                    </a:ext>
                  </a:extLst>
                </p:cNvPr>
                <p:cNvSpPr/>
                <p:nvPr/>
              </p:nvSpPr>
              <p:spPr>
                <a:xfrm>
                  <a:off x="5673327" y="4513818"/>
                  <a:ext cx="528798" cy="53781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5B85911-5395-8165-E427-3F36E4E0A0C3}"/>
                    </a:ext>
                  </a:extLst>
                </p:cNvPr>
                <p:cNvSpPr/>
                <p:nvPr/>
              </p:nvSpPr>
              <p:spPr>
                <a:xfrm>
                  <a:off x="5673327" y="4813051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7C3D5A79-239F-A94E-B623-60C9A0379A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7726" y="4650822"/>
                  <a:ext cx="0" cy="482328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37064B3-AC87-8C8E-1F18-8C6B62F94FDD}"/>
                  </a:ext>
                </a:extLst>
              </p:cNvPr>
              <p:cNvGrpSpPr/>
              <p:nvPr/>
            </p:nvGrpSpPr>
            <p:grpSpPr>
              <a:xfrm>
                <a:off x="7894496" y="2616443"/>
                <a:ext cx="528798" cy="1544279"/>
                <a:chOff x="5673327" y="3648627"/>
                <a:chExt cx="528798" cy="1544279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C03F0663-08AE-2622-4B08-A96E282FDAE0}"/>
                    </a:ext>
                  </a:extLst>
                </p:cNvPr>
                <p:cNvSpPr/>
                <p:nvPr/>
              </p:nvSpPr>
              <p:spPr>
                <a:xfrm>
                  <a:off x="5673327" y="3648627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A90BA0D-6519-B4A3-0565-84328E5A99BE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CA22C3E5-04AA-DA13-31C7-4DBAB69EDD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808731"/>
                  <a:ext cx="0" cy="1151692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FBD006-487F-539D-F5E4-D1D8FB926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3239" y="1189434"/>
                <a:ext cx="0" cy="544557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6A90974F-EA80-8FCB-7659-C0DE06681486}"/>
                      </a:ext>
                    </a:extLst>
                  </p:cNvPr>
                  <p:cNvSpPr txBox="1"/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</m:t>
                          </m:r>
                          <m:d>
                            <m:dPr>
                              <m:ctrlP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oMath>
                      </m:oMathPara>
                    </a14:m>
                    <a:endParaRPr lang="en-IE" sz="25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6B1DB8C9-3A73-C574-A692-5E40A45C62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314C9EC-52E4-AAFB-3F4C-0974300B824C}"/>
                  </a:ext>
                </a:extLst>
              </p:cNvPr>
              <p:cNvSpPr/>
              <p:nvPr/>
            </p:nvSpPr>
            <p:spPr>
              <a:xfrm>
                <a:off x="8686800" y="2774340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C77A54A-EF24-5526-E3FA-310166754A4A}"/>
                  </a:ext>
                </a:extLst>
              </p:cNvPr>
              <p:cNvSpPr/>
              <p:nvPr/>
            </p:nvSpPr>
            <p:spPr>
              <a:xfrm>
                <a:off x="11162854" y="454490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89CF646-DD84-2633-740F-CA68549FE33A}"/>
                  </a:ext>
                </a:extLst>
              </p:cNvPr>
              <p:cNvSpPr/>
              <p:nvPr/>
            </p:nvSpPr>
            <p:spPr>
              <a:xfrm>
                <a:off x="8602908" y="400716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BD9526C-E56E-8157-33A7-3A0BE908A0A3}"/>
                  </a:ext>
                </a:extLst>
              </p:cNvPr>
              <p:cNvSpPr/>
              <p:nvPr/>
            </p:nvSpPr>
            <p:spPr>
              <a:xfrm>
                <a:off x="8219930" y="486124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9ABC791-7DAF-834B-40E3-6822028D13CD}"/>
                  </a:ext>
                </a:extLst>
              </p:cNvPr>
              <p:cNvSpPr/>
              <p:nvPr/>
            </p:nvSpPr>
            <p:spPr>
              <a:xfrm>
                <a:off x="10661782" y="543002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A7BAA63-747E-CD9E-7C6E-C0A249150F9A}"/>
                  </a:ext>
                </a:extLst>
              </p:cNvPr>
              <p:cNvSpPr/>
              <p:nvPr/>
            </p:nvSpPr>
            <p:spPr>
              <a:xfrm>
                <a:off x="10376095" y="330792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60F407C-A1B4-E819-26A0-7DD370CF4A80}"/>
                  </a:ext>
                </a:extLst>
              </p:cNvPr>
              <p:cNvSpPr/>
              <p:nvPr/>
            </p:nvSpPr>
            <p:spPr>
              <a:xfrm>
                <a:off x="9417346" y="436306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C6397A2-E74B-3D98-05E1-D92A86BBA1CF}"/>
                  </a:ext>
                </a:extLst>
              </p:cNvPr>
              <p:cNvSpPr/>
              <p:nvPr/>
            </p:nvSpPr>
            <p:spPr>
              <a:xfrm>
                <a:off x="11085379" y="2124754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41EE2C1-0935-7922-20EC-1669BFA0C7BE}"/>
                  </a:ext>
                </a:extLst>
              </p:cNvPr>
              <p:cNvSpPr/>
              <p:nvPr/>
            </p:nvSpPr>
            <p:spPr>
              <a:xfrm>
                <a:off x="8313253" y="205763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26A81C11-31F7-B951-CD6B-CBF6C0E0F8A9}"/>
                  </a:ext>
                </a:extLst>
              </p:cNvPr>
              <p:cNvGrpSpPr/>
              <p:nvPr/>
            </p:nvGrpSpPr>
            <p:grpSpPr>
              <a:xfrm>
                <a:off x="8603527" y="3602975"/>
                <a:ext cx="528798" cy="943005"/>
                <a:chOff x="5673327" y="4249901"/>
                <a:chExt cx="528798" cy="943005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DB45B16-33C7-23CA-0E85-BF92AA05AB65}"/>
                    </a:ext>
                  </a:extLst>
                </p:cNvPr>
                <p:cNvSpPr/>
                <p:nvPr/>
              </p:nvSpPr>
              <p:spPr>
                <a:xfrm>
                  <a:off x="5673327" y="424990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1299DA0C-2E11-65E5-8E6D-82CE6AA88F9E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AE892E2A-E92A-A22B-4DAB-5E2876265B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492667"/>
                  <a:ext cx="0" cy="46775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DA8B730-A772-2377-50BD-08F3377272FB}"/>
                  </a:ext>
                </a:extLst>
              </p:cNvPr>
              <p:cNvSpPr txBox="1"/>
              <p:nvPr/>
            </p:nvSpPr>
            <p:spPr>
              <a:xfrm>
                <a:off x="7742957" y="1106254"/>
                <a:ext cx="419346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>
                    <a:solidFill>
                      <a:srgbClr val="7030A0"/>
                    </a:solidFill>
                  </a:rPr>
                  <a:t>Symmetry aware energy landscape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5BFCFA7-8272-A66B-6709-FCA5806E2E71}"/>
                    </a:ext>
                  </a:extLst>
                </p:cNvPr>
                <p:cNvSpPr txBox="1"/>
                <p:nvPr/>
              </p:nvSpPr>
              <p:spPr>
                <a:xfrm>
                  <a:off x="8244730" y="5684634"/>
                  <a:ext cx="5770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E" sz="2000" b="1" i="0" smtClean="0">
                            <a:solidFill>
                              <a:srgbClr val="FF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</m:oMath>
                    </m:oMathPara>
                  </a14:m>
                  <a:endParaRPr lang="en-IE" sz="2000" dirty="0">
                    <a:solidFill>
                      <a:srgbClr val="FF3333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5BFCFA7-8272-A66B-6709-FCA5806E2E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4730" y="5684634"/>
                  <a:ext cx="577081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474" r="-10526" b="-600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Left Brace 15">
            <a:extLst>
              <a:ext uri="{FF2B5EF4-FFF2-40B4-BE49-F238E27FC236}">
                <a16:creationId xmlns:a16="http://schemas.microsoft.com/office/drawing/2014/main" id="{253E072C-0640-70F1-35B2-E089C9FB8A65}"/>
              </a:ext>
            </a:extLst>
          </p:cNvPr>
          <p:cNvSpPr/>
          <p:nvPr/>
        </p:nvSpPr>
        <p:spPr>
          <a:xfrm>
            <a:off x="7117074" y="3818058"/>
            <a:ext cx="233475" cy="2749430"/>
          </a:xfrm>
          <a:prstGeom prst="leftBrace">
            <a:avLst>
              <a:gd name="adj1" fmla="val 5897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090C415-C985-158A-EDFE-0765F1528529}"/>
              </a:ext>
            </a:extLst>
          </p:cNvPr>
          <p:cNvSpPr/>
          <p:nvPr/>
        </p:nvSpPr>
        <p:spPr>
          <a:xfrm>
            <a:off x="10444874" y="5432197"/>
            <a:ext cx="528798" cy="537814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1" name="Picture 10" descr="A pizza with many different colored dots&#10;&#10;AI-generated content may be incorrect.">
            <a:extLst>
              <a:ext uri="{FF2B5EF4-FFF2-40B4-BE49-F238E27FC236}">
                <a16:creationId xmlns:a16="http://schemas.microsoft.com/office/drawing/2014/main" id="{AC9804AB-2D72-14A2-CA0F-471071662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375" y="5897116"/>
            <a:ext cx="459353" cy="459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4991EC-994C-A281-FA43-D807F8F539C1}"/>
                  </a:ext>
                </a:extLst>
              </p:cNvPr>
              <p:cNvSpPr txBox="1"/>
              <p:nvPr/>
            </p:nvSpPr>
            <p:spPr>
              <a:xfrm rot="16200000">
                <a:off x="5801399" y="4927646"/>
                <a:ext cx="205771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𝐄𝐱𝐩𝐨𝐧𝐞𝐧𝐭𝐢𝐚𝐥</m:t>
                      </m:r>
                      <m:r>
                        <a:rPr lang="en-IE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E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4991EC-994C-A281-FA43-D807F8F53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801399" y="4927646"/>
                <a:ext cx="2057716" cy="523220"/>
              </a:xfrm>
              <a:prstGeom prst="rect">
                <a:avLst/>
              </a:prstGeom>
              <a:blipFill>
                <a:blip r:embed="rId10"/>
                <a:stretch>
                  <a:fillRect t="-147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eft Brace 28">
            <a:extLst>
              <a:ext uri="{FF2B5EF4-FFF2-40B4-BE49-F238E27FC236}">
                <a16:creationId xmlns:a16="http://schemas.microsoft.com/office/drawing/2014/main" id="{C769FD58-F68F-0C4C-D6AD-2576A5558724}"/>
              </a:ext>
            </a:extLst>
          </p:cNvPr>
          <p:cNvSpPr/>
          <p:nvPr/>
        </p:nvSpPr>
        <p:spPr>
          <a:xfrm>
            <a:off x="7129121" y="4915058"/>
            <a:ext cx="233475" cy="1652430"/>
          </a:xfrm>
          <a:prstGeom prst="leftBrace">
            <a:avLst>
              <a:gd name="adj1" fmla="val 5897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F06814-9A70-6496-BB69-B03B74E4DF74}"/>
                  </a:ext>
                </a:extLst>
              </p:cNvPr>
              <p:cNvSpPr txBox="1"/>
              <p:nvPr/>
            </p:nvSpPr>
            <p:spPr>
              <a:xfrm rot="16200000">
                <a:off x="6065727" y="5453010"/>
                <a:ext cx="1431739" cy="564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𝓞</m:t>
                      </m:r>
                      <m:r>
                        <a:rPr lang="en-US" sz="3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3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8F06814-9A70-6496-BB69-B03B74E4D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065727" y="5453010"/>
                <a:ext cx="1431739" cy="5644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CB1A38DF-3BCD-1997-D6D9-9CA5A9E34916}"/>
              </a:ext>
            </a:extLst>
          </p:cNvPr>
          <p:cNvSpPr/>
          <p:nvPr/>
        </p:nvSpPr>
        <p:spPr>
          <a:xfrm>
            <a:off x="9199302" y="5299056"/>
            <a:ext cx="528798" cy="537814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DDADE2B-AA90-E5EE-B34C-9C321C24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21</a:t>
            </a:fld>
            <a:endParaRPr lang="en-IE"/>
          </a:p>
        </p:txBody>
      </p:sp>
      <p:pic>
        <p:nvPicPr>
          <p:cNvPr id="48" name="Picture 47" descr="A pizza with a slice missing&#10;&#10;AI-generated content may be incorrect.">
            <a:extLst>
              <a:ext uri="{FF2B5EF4-FFF2-40B4-BE49-F238E27FC236}">
                <a16:creationId xmlns:a16="http://schemas.microsoft.com/office/drawing/2014/main" id="{DAE381D2-7280-F9AB-566A-0BE967344C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79" y="4755992"/>
            <a:ext cx="460478" cy="460478"/>
          </a:xfrm>
          <a:prstGeom prst="rect">
            <a:avLst/>
          </a:prstGeom>
        </p:spPr>
      </p:pic>
      <p:pic>
        <p:nvPicPr>
          <p:cNvPr id="2" name="Picture 1" descr="A cartoon of a person thinking&#10;&#10;AI-generated content may be incorrect.">
            <a:extLst>
              <a:ext uri="{FF2B5EF4-FFF2-40B4-BE49-F238E27FC236}">
                <a16:creationId xmlns:a16="http://schemas.microsoft.com/office/drawing/2014/main" id="{67264609-F017-F4B1-3A22-161BCB9A4F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45" y="508470"/>
            <a:ext cx="898167" cy="898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E646C5-A53A-CC82-9B50-80E15F1906A4}"/>
                  </a:ext>
                </a:extLst>
              </p:cNvPr>
              <p:cNvSpPr txBox="1"/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500" b="1" dirty="0"/>
                  <a:t>If </a:t>
                </a:r>
                <a:r>
                  <a:rPr lang="en-IE" sz="2500" b="1" dirty="0" err="1">
                    <a:solidFill>
                      <a:srgbClr val="0000FF"/>
                    </a:solidFill>
                  </a:rPr>
                  <a:t>snMFE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structure is </a:t>
                </a:r>
                <a:r>
                  <a:rPr lang="en-IE" sz="2500" b="1" u="sng" dirty="0"/>
                  <a:t>S</a:t>
                </a:r>
                <a:r>
                  <a:rPr lang="en-IE" sz="2500" b="1" u="sng" dirty="0">
                    <a:solidFill>
                      <a:schemeClr val="tx1"/>
                    </a:solidFill>
                  </a:rPr>
                  <a:t>ymmetric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E" sz="2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E646C5-A53A-CC82-9B50-80E15F190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blipFill>
                <a:blip r:embed="rId15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>
            <a:extLst>
              <a:ext uri="{FF2B5EF4-FFF2-40B4-BE49-F238E27FC236}">
                <a16:creationId xmlns:a16="http://schemas.microsoft.com/office/drawing/2014/main" id="{A693198F-D1DC-30B7-EC76-E799ACE282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81196" y="5331195"/>
            <a:ext cx="418225" cy="4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6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75" grpId="0" animBg="1"/>
      <p:bldP spid="22" grpId="0"/>
      <p:bldP spid="29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A5B0F-C618-6A49-981D-5987C5A3A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7BEF94-7E5C-609D-1C32-EA10B338382C}"/>
              </a:ext>
            </a:extLst>
          </p:cNvPr>
          <p:cNvSpPr/>
          <p:nvPr/>
        </p:nvSpPr>
        <p:spPr>
          <a:xfrm>
            <a:off x="7637456" y="3770632"/>
            <a:ext cx="4137203" cy="29683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3E4599-1452-082E-BF32-BA766EA1F02D}"/>
              </a:ext>
            </a:extLst>
          </p:cNvPr>
          <p:cNvSpPr/>
          <p:nvPr/>
        </p:nvSpPr>
        <p:spPr>
          <a:xfrm>
            <a:off x="7727750" y="4915058"/>
            <a:ext cx="3974097" cy="17584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709399A-F788-AED6-9A27-E7DB0BA28693}"/>
              </a:ext>
            </a:extLst>
          </p:cNvPr>
          <p:cNvSpPr/>
          <p:nvPr/>
        </p:nvSpPr>
        <p:spPr>
          <a:xfrm>
            <a:off x="7813317" y="5413242"/>
            <a:ext cx="3773846" cy="11935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57210F4-2A45-3F25-375E-4D0952DAD65B}"/>
              </a:ext>
            </a:extLst>
          </p:cNvPr>
          <p:cNvGrpSpPr/>
          <p:nvPr/>
        </p:nvGrpSpPr>
        <p:grpSpPr>
          <a:xfrm>
            <a:off x="-65774" y="1102773"/>
            <a:ext cx="5403021" cy="5532238"/>
            <a:chOff x="-65774" y="1102773"/>
            <a:chExt cx="5403021" cy="55322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7A9962-0121-E5BB-AFF2-D0EAB748FE23}"/>
                </a:ext>
              </a:extLst>
            </p:cNvPr>
            <p:cNvSpPr txBox="1"/>
            <p:nvPr/>
          </p:nvSpPr>
          <p:spPr>
            <a:xfrm>
              <a:off x="1143782" y="1102773"/>
              <a:ext cx="41934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>
                  <a:solidFill>
                    <a:srgbClr val="7030A0"/>
                  </a:solidFill>
                </a:rPr>
                <a:t>Symmetry naive energy landscape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FFDFFE9-A7A7-D9A6-206E-0EF08C2F749B}"/>
                </a:ext>
              </a:extLst>
            </p:cNvPr>
            <p:cNvCxnSpPr>
              <a:cxnSpLocks/>
            </p:cNvCxnSpPr>
            <p:nvPr/>
          </p:nvCxnSpPr>
          <p:spPr>
            <a:xfrm>
              <a:off x="1172308" y="1156097"/>
              <a:ext cx="0" cy="54789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44F9B7C-7B0C-C779-0A10-73C834485279}"/>
                </a:ext>
              </a:extLst>
            </p:cNvPr>
            <p:cNvSpPr/>
            <p:nvPr/>
          </p:nvSpPr>
          <p:spPr>
            <a:xfrm>
              <a:off x="2080018" y="2675533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50DF5B8-605A-C9A5-3B9F-610A94FDBE02}"/>
                </a:ext>
              </a:extLst>
            </p:cNvPr>
            <p:cNvSpPr/>
            <p:nvPr/>
          </p:nvSpPr>
          <p:spPr>
            <a:xfrm>
              <a:off x="1286842" y="34737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EE9C883-5245-0AB2-69F5-2ED3996CAB40}"/>
                </a:ext>
              </a:extLst>
            </p:cNvPr>
            <p:cNvSpPr/>
            <p:nvPr/>
          </p:nvSpPr>
          <p:spPr>
            <a:xfrm>
              <a:off x="3677718" y="237592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4B1DD7D-8A58-8899-02F9-075AEB7801AD}"/>
                </a:ext>
              </a:extLst>
            </p:cNvPr>
            <p:cNvSpPr/>
            <p:nvPr/>
          </p:nvSpPr>
          <p:spPr>
            <a:xfrm>
              <a:off x="2843144" y="328024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BC93223-C5EC-5CF2-A273-23D34812BB95}"/>
                </a:ext>
              </a:extLst>
            </p:cNvPr>
            <p:cNvSpPr/>
            <p:nvPr/>
          </p:nvSpPr>
          <p:spPr>
            <a:xfrm>
              <a:off x="4556072" y="4446094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B435E04-1AA7-E842-D34B-A67EFE1E2653}"/>
                </a:ext>
              </a:extLst>
            </p:cNvPr>
            <p:cNvSpPr/>
            <p:nvPr/>
          </p:nvSpPr>
          <p:spPr>
            <a:xfrm>
              <a:off x="1996126" y="390835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51855A9-B905-86C0-D49E-4690B102CAD2}"/>
                </a:ext>
              </a:extLst>
            </p:cNvPr>
            <p:cNvSpPr/>
            <p:nvPr/>
          </p:nvSpPr>
          <p:spPr>
            <a:xfrm>
              <a:off x="1613148" y="4762438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CEADA0F-81B2-8744-3E55-3ACEA0736642}"/>
                </a:ext>
              </a:extLst>
            </p:cNvPr>
            <p:cNvSpPr/>
            <p:nvPr/>
          </p:nvSpPr>
          <p:spPr>
            <a:xfrm>
              <a:off x="2225950" y="5779479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F2D63B6-C283-ABA3-4F98-BAF633E93208}"/>
                </a:ext>
              </a:extLst>
            </p:cNvPr>
            <p:cNvSpPr/>
            <p:nvPr/>
          </p:nvSpPr>
          <p:spPr>
            <a:xfrm>
              <a:off x="3759597" y="4834862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3055B69-CC4B-4001-8D36-F1E783BFBBB2}"/>
                </a:ext>
              </a:extLst>
            </p:cNvPr>
            <p:cNvSpPr/>
            <p:nvPr/>
          </p:nvSpPr>
          <p:spPr>
            <a:xfrm>
              <a:off x="4092515" y="5383605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23D9FE7-8352-5ECA-F758-83BD35356A69}"/>
                </a:ext>
              </a:extLst>
            </p:cNvPr>
            <p:cNvSpPr/>
            <p:nvPr/>
          </p:nvSpPr>
          <p:spPr>
            <a:xfrm>
              <a:off x="3769313" y="320912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CED63B9-AAA9-6A03-4E14-457663267EDE}"/>
                </a:ext>
              </a:extLst>
            </p:cNvPr>
            <p:cNvSpPr/>
            <p:nvPr/>
          </p:nvSpPr>
          <p:spPr>
            <a:xfrm>
              <a:off x="2803937" y="4256136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8BE6FF1-CF2D-CEE7-523C-F48C7F3BF28C}"/>
                </a:ext>
              </a:extLst>
            </p:cNvPr>
            <p:cNvSpPr/>
            <p:nvPr/>
          </p:nvSpPr>
          <p:spPr>
            <a:xfrm>
              <a:off x="3148920" y="5953344"/>
              <a:ext cx="528798" cy="53781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37F8E2B-36A2-F203-F81F-BFA59B0894AC}"/>
                </a:ext>
              </a:extLst>
            </p:cNvPr>
            <p:cNvSpPr txBox="1"/>
            <p:nvPr/>
          </p:nvSpPr>
          <p:spPr>
            <a:xfrm>
              <a:off x="-32824" y="1130106"/>
              <a:ext cx="120513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Unfavorable </a:t>
              </a:r>
              <a:endParaRPr lang="en-IE" sz="15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A5B4E9-DDEA-AE41-4B53-6C5517BECE51}"/>
                </a:ext>
              </a:extLst>
            </p:cNvPr>
            <p:cNvSpPr txBox="1"/>
            <p:nvPr/>
          </p:nvSpPr>
          <p:spPr>
            <a:xfrm>
              <a:off x="-65774" y="5430474"/>
              <a:ext cx="107864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/>
                <a:t>Favorable </a:t>
              </a:r>
              <a:endParaRPr lang="en-IE" sz="1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4D9E52F-7E78-5599-7724-3C4DA2EECDFC}"/>
                    </a:ext>
                  </a:extLst>
                </p:cNvPr>
                <p:cNvSpPr txBox="1"/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IE" sz="25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𝜟</m:t>
                            </m:r>
                            <m:r>
                              <a:rPr lang="en-US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𝑮</m:t>
                            </m:r>
                          </m:e>
                        </m:acc>
                        <m:d>
                          <m:dPr>
                            <m:ctrlP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2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</m:oMath>
                    </m:oMathPara>
                  </a14:m>
                  <a:endParaRPr lang="en-IE" sz="25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F130193-0FB4-8E57-7A56-CAC9E72987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0502" y="3293578"/>
                  <a:ext cx="1280248" cy="47788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F3D896C-E639-28E9-ECE1-340346D4C3A1}"/>
                </a:ext>
              </a:extLst>
            </p:cNvPr>
            <p:cNvSpPr/>
            <p:nvPr/>
          </p:nvSpPr>
          <p:spPr>
            <a:xfrm>
              <a:off x="4478597" y="2025947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B377B7-A799-E83D-8ED0-AD8ADBEF974D}"/>
                </a:ext>
              </a:extLst>
            </p:cNvPr>
            <p:cNvSpPr/>
            <p:nvPr/>
          </p:nvSpPr>
          <p:spPr>
            <a:xfrm>
              <a:off x="1706471" y="1958830"/>
              <a:ext cx="528798" cy="5378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04AD049-C584-1A5A-E301-06ECA799CE70}"/>
                  </a:ext>
                </a:extLst>
              </p:cNvPr>
              <p:cNvSpPr txBox="1"/>
              <p:nvPr/>
            </p:nvSpPr>
            <p:spPr>
              <a:xfrm>
                <a:off x="3672455" y="6327233"/>
                <a:ext cx="8576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𝐬𝐧</m:t>
                      </m:r>
                      <m:r>
                        <a:rPr lang="en-IE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𝐌𝐅𝐄</m:t>
                      </m:r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04AD049-C584-1A5A-E301-06ECA799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455" y="6327233"/>
                <a:ext cx="857606" cy="307777"/>
              </a:xfrm>
              <a:prstGeom prst="rect">
                <a:avLst/>
              </a:prstGeom>
              <a:blipFill>
                <a:blip r:embed="rId3"/>
                <a:stretch>
                  <a:fillRect l="-4255" r="-7092" b="-6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53A7536-415F-0B0B-DD85-288F4DFBD5B1}"/>
              </a:ext>
            </a:extLst>
          </p:cNvPr>
          <p:cNvGrpSpPr/>
          <p:nvPr/>
        </p:nvGrpSpPr>
        <p:grpSpPr>
          <a:xfrm>
            <a:off x="6330543" y="1106254"/>
            <a:ext cx="5390181" cy="5528757"/>
            <a:chOff x="6546241" y="1106254"/>
            <a:chExt cx="5390181" cy="5528757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0F60101-FE62-07A5-FD24-83855A6E2EBB}"/>
                </a:ext>
              </a:extLst>
            </p:cNvPr>
            <p:cNvGrpSpPr/>
            <p:nvPr/>
          </p:nvGrpSpPr>
          <p:grpSpPr>
            <a:xfrm>
              <a:off x="6546241" y="1106254"/>
              <a:ext cx="5390181" cy="5528757"/>
              <a:chOff x="6546241" y="1106254"/>
              <a:chExt cx="5390181" cy="5528757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A3096BA-408E-C368-58B4-B8820ABD0246}"/>
                  </a:ext>
                </a:extLst>
              </p:cNvPr>
              <p:cNvGrpSpPr/>
              <p:nvPr/>
            </p:nvGrpSpPr>
            <p:grpSpPr>
              <a:xfrm>
                <a:off x="10364748" y="4165862"/>
                <a:ext cx="528798" cy="1291865"/>
                <a:chOff x="5673327" y="3886752"/>
                <a:chExt cx="528798" cy="1291865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26675856-B2AB-934E-8DD5-91D75F092EC1}"/>
                    </a:ext>
                  </a:extLst>
                </p:cNvPr>
                <p:cNvSpPr/>
                <p:nvPr/>
              </p:nvSpPr>
              <p:spPr>
                <a:xfrm>
                  <a:off x="5673327" y="388675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D21F677-F46F-7A33-1B6E-6EB2EAB54CAE}"/>
                    </a:ext>
                  </a:extLst>
                </p:cNvPr>
                <p:cNvSpPr/>
                <p:nvPr/>
              </p:nvSpPr>
              <p:spPr>
                <a:xfrm>
                  <a:off x="5673327" y="4640803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C5CBF9DE-FE8B-2324-7B7E-BC0AE83DE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7726" y="4044055"/>
                  <a:ext cx="0" cy="865655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74A2826-FCDB-53F6-98DE-5C6A2B912A6F}"/>
                  </a:ext>
                </a:extLst>
              </p:cNvPr>
              <p:cNvGrpSpPr/>
              <p:nvPr/>
            </p:nvGrpSpPr>
            <p:grpSpPr>
              <a:xfrm>
                <a:off x="9449475" y="2108338"/>
                <a:ext cx="528798" cy="1603811"/>
                <a:chOff x="5673327" y="3084265"/>
                <a:chExt cx="528798" cy="1603811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AD883C84-2E37-9445-1284-861F1BDEBFC4}"/>
                    </a:ext>
                  </a:extLst>
                </p:cNvPr>
                <p:cNvSpPr/>
                <p:nvPr/>
              </p:nvSpPr>
              <p:spPr>
                <a:xfrm>
                  <a:off x="5673327" y="3084265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75316C78-BB94-9C54-269C-F3C288BFEB1A}"/>
                    </a:ext>
                  </a:extLst>
                </p:cNvPr>
                <p:cNvSpPr/>
                <p:nvPr/>
              </p:nvSpPr>
              <p:spPr>
                <a:xfrm>
                  <a:off x="5673327" y="415026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C887CBD3-BCA4-6E17-331D-091962137C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225023"/>
                  <a:ext cx="0" cy="125610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1714EF4-39DD-C374-D537-1133D38CAA33}"/>
                  </a:ext>
                </a:extLst>
              </p:cNvPr>
              <p:cNvGrpSpPr/>
              <p:nvPr/>
            </p:nvGrpSpPr>
            <p:grpSpPr>
              <a:xfrm>
                <a:off x="10284276" y="1876629"/>
                <a:ext cx="528798" cy="1137084"/>
                <a:chOff x="5673327" y="4055822"/>
                <a:chExt cx="528798" cy="1137084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BA1D249-9DB7-C65C-31C8-38A7F04F860E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6E403C3-EB76-45E5-9D22-975384AC047C}"/>
                    </a:ext>
                  </a:extLst>
                </p:cNvPr>
                <p:cNvSpPr/>
                <p:nvPr/>
              </p:nvSpPr>
              <p:spPr>
                <a:xfrm>
                  <a:off x="5673327" y="4055822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664A8EE0-BFB2-C4E0-976A-26F56BDD4A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199689"/>
                  <a:ext cx="0" cy="760734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1F4A16F-69B6-63AC-758B-92C8255C31E3}"/>
                  </a:ext>
                </a:extLst>
              </p:cNvPr>
              <p:cNvGrpSpPr/>
              <p:nvPr/>
            </p:nvGrpSpPr>
            <p:grpSpPr>
              <a:xfrm>
                <a:off x="9755478" y="3796905"/>
                <a:ext cx="528798" cy="2793815"/>
                <a:chOff x="5673327" y="2399091"/>
                <a:chExt cx="528798" cy="2793815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8ACF335-0813-6179-C23C-3A726348CEDE}"/>
                    </a:ext>
                  </a:extLst>
                </p:cNvPr>
                <p:cNvSpPr/>
                <p:nvPr/>
              </p:nvSpPr>
              <p:spPr>
                <a:xfrm>
                  <a:off x="5673327" y="239909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EB24559-2B91-C665-BEC0-F38D43DFE1B7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9E453C86-4892-FB28-157D-06D6A87F96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2546727"/>
                  <a:ext cx="0" cy="241369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9A1ED29-DDA0-9E35-2EB0-2FFD0C61662E}"/>
                  </a:ext>
                </a:extLst>
              </p:cNvPr>
              <p:cNvGrpSpPr/>
              <p:nvPr/>
            </p:nvGrpSpPr>
            <p:grpSpPr>
              <a:xfrm>
                <a:off x="8834272" y="5546518"/>
                <a:ext cx="528798" cy="837047"/>
                <a:chOff x="5673327" y="4513818"/>
                <a:chExt cx="528798" cy="837047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56D0013-F6D2-B47A-A6C5-1CAA19CE570B}"/>
                    </a:ext>
                  </a:extLst>
                </p:cNvPr>
                <p:cNvSpPr/>
                <p:nvPr/>
              </p:nvSpPr>
              <p:spPr>
                <a:xfrm>
                  <a:off x="5673327" y="4513818"/>
                  <a:ext cx="528798" cy="53781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E83FF07-234F-517B-C900-D2683F60F658}"/>
                    </a:ext>
                  </a:extLst>
                </p:cNvPr>
                <p:cNvSpPr/>
                <p:nvPr/>
              </p:nvSpPr>
              <p:spPr>
                <a:xfrm>
                  <a:off x="5673327" y="4813051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3D335D94-C712-186A-A451-B2C6E7FE8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7726" y="4650822"/>
                  <a:ext cx="0" cy="482328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8201430-7486-7227-25E8-AB05297303FF}"/>
                  </a:ext>
                </a:extLst>
              </p:cNvPr>
              <p:cNvGrpSpPr/>
              <p:nvPr/>
            </p:nvGrpSpPr>
            <p:grpSpPr>
              <a:xfrm>
                <a:off x="7894496" y="2616443"/>
                <a:ext cx="528798" cy="1544279"/>
                <a:chOff x="5673327" y="3648627"/>
                <a:chExt cx="528798" cy="1544279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5F7902C2-F478-EADB-70F7-7019E5E6E2EA}"/>
                    </a:ext>
                  </a:extLst>
                </p:cNvPr>
                <p:cNvSpPr/>
                <p:nvPr/>
              </p:nvSpPr>
              <p:spPr>
                <a:xfrm>
                  <a:off x="5673327" y="3648627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65A4C109-0D0C-2A27-45B3-11A86F993133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EB47F3DF-62C6-AB3B-BD3B-1FDF86169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3808731"/>
                  <a:ext cx="0" cy="1151692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9142628-5459-E328-D346-F9E3E233E5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3239" y="1189434"/>
                <a:ext cx="0" cy="544557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AB163A8C-0F5E-EB22-14CC-0DDAC27E787A}"/>
                      </a:ext>
                    </a:extLst>
                  </p:cNvPr>
                  <p:cNvSpPr txBox="1"/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2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</m:t>
                          </m:r>
                          <m:d>
                            <m:dPr>
                              <m:ctrlP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sz="25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oMath>
                      </m:oMathPara>
                    </a14:m>
                    <a:endParaRPr lang="en-IE" sz="25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6B1DB8C9-3A73-C574-A692-5E40A45C62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6241" y="3293578"/>
                    <a:ext cx="1280248" cy="4770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B6C2646-B321-4E82-0705-E201B925A95D}"/>
                  </a:ext>
                </a:extLst>
              </p:cNvPr>
              <p:cNvSpPr/>
              <p:nvPr/>
            </p:nvSpPr>
            <p:spPr>
              <a:xfrm>
                <a:off x="8686800" y="2774340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5AE29B8-1CFF-923A-642A-7B77BA0B3FFF}"/>
                  </a:ext>
                </a:extLst>
              </p:cNvPr>
              <p:cNvSpPr/>
              <p:nvPr/>
            </p:nvSpPr>
            <p:spPr>
              <a:xfrm>
                <a:off x="11162854" y="454490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987319F-F0BE-0CA7-2B97-8D5A57E8F8BD}"/>
                  </a:ext>
                </a:extLst>
              </p:cNvPr>
              <p:cNvSpPr/>
              <p:nvPr/>
            </p:nvSpPr>
            <p:spPr>
              <a:xfrm>
                <a:off x="8602908" y="400716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085FCCD-3B05-AE83-7685-F7D4FE6A70CA}"/>
                  </a:ext>
                </a:extLst>
              </p:cNvPr>
              <p:cNvSpPr/>
              <p:nvPr/>
            </p:nvSpPr>
            <p:spPr>
              <a:xfrm>
                <a:off x="8219930" y="4861245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86E5471-3CDD-CE61-8ADE-D59E7A1EE0B4}"/>
                  </a:ext>
                </a:extLst>
              </p:cNvPr>
              <p:cNvSpPr/>
              <p:nvPr/>
            </p:nvSpPr>
            <p:spPr>
              <a:xfrm>
                <a:off x="10376095" y="330792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65BC8B9-3749-CDDA-CE13-CFDC1C7556A5}"/>
                  </a:ext>
                </a:extLst>
              </p:cNvPr>
              <p:cNvSpPr/>
              <p:nvPr/>
            </p:nvSpPr>
            <p:spPr>
              <a:xfrm>
                <a:off x="9417346" y="4363061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B17303C-C55C-DE02-2AB0-DA4875770697}"/>
                  </a:ext>
                </a:extLst>
              </p:cNvPr>
              <p:cNvSpPr/>
              <p:nvPr/>
            </p:nvSpPr>
            <p:spPr>
              <a:xfrm>
                <a:off x="11085379" y="2124754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0E1FC19-97BD-184B-7383-A7B62602133E}"/>
                  </a:ext>
                </a:extLst>
              </p:cNvPr>
              <p:cNvSpPr/>
              <p:nvPr/>
            </p:nvSpPr>
            <p:spPr>
              <a:xfrm>
                <a:off x="8313253" y="2057637"/>
                <a:ext cx="528798" cy="53781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69F2B4-919A-CE83-BFE7-0024CCE763E1}"/>
                  </a:ext>
                </a:extLst>
              </p:cNvPr>
              <p:cNvGrpSpPr/>
              <p:nvPr/>
            </p:nvGrpSpPr>
            <p:grpSpPr>
              <a:xfrm>
                <a:off x="8603527" y="3602975"/>
                <a:ext cx="528798" cy="943005"/>
                <a:chOff x="5673327" y="4249901"/>
                <a:chExt cx="528798" cy="943005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26F8FC16-F172-48CB-38B9-90705E8919BC}"/>
                    </a:ext>
                  </a:extLst>
                </p:cNvPr>
                <p:cNvSpPr/>
                <p:nvPr/>
              </p:nvSpPr>
              <p:spPr>
                <a:xfrm>
                  <a:off x="5673327" y="4249901"/>
                  <a:ext cx="528798" cy="53781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6ADBD24E-992C-96C0-9D66-E812A78E53D5}"/>
                    </a:ext>
                  </a:extLst>
                </p:cNvPr>
                <p:cNvSpPr/>
                <p:nvPr/>
              </p:nvSpPr>
              <p:spPr>
                <a:xfrm>
                  <a:off x="5673327" y="4655092"/>
                  <a:ext cx="528798" cy="53781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951C8604-2C87-74CF-F63E-613827D4B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39922" y="4492667"/>
                  <a:ext cx="0" cy="467756"/>
                </a:xfrm>
                <a:prstGeom prst="straightConnector1">
                  <a:avLst/>
                </a:prstGeom>
                <a:ln w="76200">
                  <a:solidFill>
                    <a:srgbClr val="0000FF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AC8935E-A862-E4DB-6169-F0B02ADEC657}"/>
                  </a:ext>
                </a:extLst>
              </p:cNvPr>
              <p:cNvSpPr txBox="1"/>
              <p:nvPr/>
            </p:nvSpPr>
            <p:spPr>
              <a:xfrm>
                <a:off x="7742957" y="1106254"/>
                <a:ext cx="419346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2000" dirty="0">
                    <a:solidFill>
                      <a:srgbClr val="7030A0"/>
                    </a:solidFill>
                  </a:rPr>
                  <a:t>Symmetry aware energy landscape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7EB61EE1-3495-AB79-B815-A8E8A33DB499}"/>
                    </a:ext>
                  </a:extLst>
                </p:cNvPr>
                <p:cNvSpPr txBox="1"/>
                <p:nvPr/>
              </p:nvSpPr>
              <p:spPr>
                <a:xfrm>
                  <a:off x="8244730" y="5684634"/>
                  <a:ext cx="5770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E" sz="2000" b="1" i="0" smtClean="0">
                            <a:solidFill>
                              <a:srgbClr val="FF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</m:oMath>
                    </m:oMathPara>
                  </a14:m>
                  <a:endParaRPr lang="en-IE" sz="2000" dirty="0">
                    <a:solidFill>
                      <a:srgbClr val="FF3333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7EB61EE1-3495-AB79-B815-A8E8A33DB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4730" y="5684634"/>
                  <a:ext cx="577081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9474" r="-10526" b="-600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 descr="A pizza with many different colored dots&#10;&#10;AI-generated content may be incorrect.">
            <a:extLst>
              <a:ext uri="{FF2B5EF4-FFF2-40B4-BE49-F238E27FC236}">
                <a16:creationId xmlns:a16="http://schemas.microsoft.com/office/drawing/2014/main" id="{9FEA60D5-2B28-3A18-F032-919D08530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375" y="5897116"/>
            <a:ext cx="459353" cy="459353"/>
          </a:xfrm>
          <a:prstGeom prst="rect">
            <a:avLst/>
          </a:prstGeom>
        </p:spPr>
      </p:pic>
      <p:sp>
        <p:nvSpPr>
          <p:cNvPr id="29" name="Left Brace 28">
            <a:extLst>
              <a:ext uri="{FF2B5EF4-FFF2-40B4-BE49-F238E27FC236}">
                <a16:creationId xmlns:a16="http://schemas.microsoft.com/office/drawing/2014/main" id="{92BB8C0E-ADD9-D05A-2254-A64C69D21EB9}"/>
              </a:ext>
            </a:extLst>
          </p:cNvPr>
          <p:cNvSpPr/>
          <p:nvPr/>
        </p:nvSpPr>
        <p:spPr>
          <a:xfrm>
            <a:off x="7129121" y="5413242"/>
            <a:ext cx="233475" cy="1154246"/>
          </a:xfrm>
          <a:prstGeom prst="leftBrace">
            <a:avLst>
              <a:gd name="adj1" fmla="val 5897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D50CB8-849D-BD1E-8140-CA9E934D4A4B}"/>
              </a:ext>
            </a:extLst>
          </p:cNvPr>
          <p:cNvSpPr txBox="1"/>
          <p:nvPr/>
        </p:nvSpPr>
        <p:spPr>
          <a:xfrm rot="16200000">
            <a:off x="6158924" y="5774921"/>
            <a:ext cx="14063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In practice</a:t>
            </a:r>
            <a:endParaRPr lang="en-IE" sz="2200" b="1" dirty="0">
              <a:solidFill>
                <a:srgbClr val="FF0000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69CA6D4-9DCF-B2CE-24FA-B0B5210DC3EC}"/>
              </a:ext>
            </a:extLst>
          </p:cNvPr>
          <p:cNvSpPr/>
          <p:nvPr/>
        </p:nvSpPr>
        <p:spPr>
          <a:xfrm>
            <a:off x="9199302" y="5299056"/>
            <a:ext cx="528798" cy="537814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D5BE78-7492-1854-AE47-5462BCFA4746}"/>
              </a:ext>
            </a:extLst>
          </p:cNvPr>
          <p:cNvSpPr/>
          <p:nvPr/>
        </p:nvSpPr>
        <p:spPr>
          <a:xfrm>
            <a:off x="10444874" y="5432197"/>
            <a:ext cx="528798" cy="537814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1E58C4F-3B19-2AD8-068C-0183C09B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22</a:t>
            </a:fld>
            <a:endParaRPr lang="en-IE"/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D696FA41-A642-6151-A833-8588B227B8FF}"/>
              </a:ext>
            </a:extLst>
          </p:cNvPr>
          <p:cNvSpPr/>
          <p:nvPr/>
        </p:nvSpPr>
        <p:spPr>
          <a:xfrm>
            <a:off x="6470357" y="4915058"/>
            <a:ext cx="233475" cy="1652430"/>
          </a:xfrm>
          <a:prstGeom prst="leftBrace">
            <a:avLst>
              <a:gd name="adj1" fmla="val 5897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C41F5C-82FE-EFEA-B9E4-C7C2821B8F25}"/>
                  </a:ext>
                </a:extLst>
              </p:cNvPr>
              <p:cNvSpPr txBox="1"/>
              <p:nvPr/>
            </p:nvSpPr>
            <p:spPr>
              <a:xfrm rot="16200000">
                <a:off x="5406963" y="5453010"/>
                <a:ext cx="1431739" cy="564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𝓞</m:t>
                      </m:r>
                      <m:r>
                        <a:rPr lang="en-US" sz="3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en-US" sz="3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sz="3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C41F5C-82FE-EFEA-B9E4-C7C2821B8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06963" y="5453010"/>
                <a:ext cx="1431739" cy="5644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A pizza with a slice missing&#10;&#10;AI-generated content may be incorrect.">
            <a:extLst>
              <a:ext uri="{FF2B5EF4-FFF2-40B4-BE49-F238E27FC236}">
                <a16:creationId xmlns:a16="http://schemas.microsoft.com/office/drawing/2014/main" id="{5CB82E88-D6A5-554C-46DF-A657614320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79" y="4755992"/>
            <a:ext cx="460478" cy="460478"/>
          </a:xfrm>
          <a:prstGeom prst="rect">
            <a:avLst/>
          </a:prstGeom>
        </p:spPr>
      </p:pic>
      <p:pic>
        <p:nvPicPr>
          <p:cNvPr id="10" name="Picture 9" descr="A cartoon of a person thinking&#10;&#10;AI-generated content may be incorrect.">
            <a:extLst>
              <a:ext uri="{FF2B5EF4-FFF2-40B4-BE49-F238E27FC236}">
                <a16:creationId xmlns:a16="http://schemas.microsoft.com/office/drawing/2014/main" id="{7D6D320A-4B25-A646-1B9A-BEA51AFBBB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45" y="508470"/>
            <a:ext cx="898167" cy="898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9AD6392-CE52-1115-C03F-8891DADD3865}"/>
                  </a:ext>
                </a:extLst>
              </p:cNvPr>
              <p:cNvSpPr txBox="1"/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500" b="1" dirty="0"/>
                  <a:t>If </a:t>
                </a:r>
                <a:r>
                  <a:rPr lang="en-IE" sz="2500" b="1" dirty="0" err="1">
                    <a:solidFill>
                      <a:srgbClr val="0000FF"/>
                    </a:solidFill>
                  </a:rPr>
                  <a:t>snMFE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structure is </a:t>
                </a:r>
                <a:r>
                  <a:rPr lang="en-IE" sz="2500" b="1" u="sng" dirty="0"/>
                  <a:t>S</a:t>
                </a:r>
                <a:r>
                  <a:rPr lang="en-IE" sz="2500" b="1" u="sng" dirty="0">
                    <a:solidFill>
                      <a:schemeClr val="tx1"/>
                    </a:solidFill>
                  </a:rPr>
                  <a:t>ymmetric</a:t>
                </a:r>
                <a:r>
                  <a:rPr lang="en-IE" sz="25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E" sz="2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9AD6392-CE52-1115-C03F-8891DADD3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666" y="64454"/>
                <a:ext cx="7336667" cy="477054"/>
              </a:xfrm>
              <a:prstGeom prst="rect">
                <a:avLst/>
              </a:prstGeom>
              <a:blipFill>
                <a:blip r:embed="rId14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5">
            <a:extLst>
              <a:ext uri="{FF2B5EF4-FFF2-40B4-BE49-F238E27FC236}">
                <a16:creationId xmlns:a16="http://schemas.microsoft.com/office/drawing/2014/main" id="{4A00570B-FA7B-62BB-61EC-FB0AEF0556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81196" y="5331195"/>
            <a:ext cx="418225" cy="4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04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D09A9-DB96-868A-6639-38B931511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2A991-6104-78BB-A0AA-7CDDFE7493D7}"/>
              </a:ext>
            </a:extLst>
          </p:cNvPr>
          <p:cNvSpPr txBox="1"/>
          <p:nvPr/>
        </p:nvSpPr>
        <p:spPr>
          <a:xfrm>
            <a:off x="0" y="0"/>
            <a:ext cx="667702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600" b="1" dirty="0"/>
              <a:t>Computational complexity of MFE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BFBF5F9-10CB-0B48-09A6-BEE05E9DE255}"/>
                  </a:ext>
                </a:extLst>
              </p:cNvPr>
              <p:cNvSpPr txBox="1"/>
              <p:nvPr/>
            </p:nvSpPr>
            <p:spPr>
              <a:xfrm>
                <a:off x="9204961" y="4253677"/>
                <a:ext cx="1513840" cy="3077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14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E" sz="1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400" dirty="0"/>
                  <a:t>bases, </a:t>
                </a:r>
                <a14:m>
                  <m:oMath xmlns:m="http://schemas.openxmlformats.org/officeDocument/2006/math">
                    <m:r>
                      <a:rPr lang="en-IE" sz="1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IE" sz="1400" dirty="0"/>
                  <a:t> strands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BFBF5F9-10CB-0B48-09A6-BEE05E9DE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961" y="4253677"/>
                <a:ext cx="1513840" cy="307777"/>
              </a:xfrm>
              <a:prstGeom prst="rect">
                <a:avLst/>
              </a:prstGeom>
              <a:blipFill>
                <a:blip r:embed="rId2"/>
                <a:stretch>
                  <a:fillRect t="-1923" r="-3600" b="-173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4">
                <a:extLst>
                  <a:ext uri="{FF2B5EF4-FFF2-40B4-BE49-F238E27FC236}">
                    <a16:creationId xmlns:a16="http://schemas.microsoft.com/office/drawing/2014/main" id="{886A6F92-5D13-122E-4F57-30E5B898FD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0661634"/>
                  </p:ext>
                </p:extLst>
              </p:nvPr>
            </p:nvGraphicFramePr>
            <p:xfrm>
              <a:off x="407455" y="1867183"/>
              <a:ext cx="10311345" cy="2292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50545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860800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483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5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5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200" b="0" dirty="0">
                              <a:solidFill>
                                <a:schemeClr val="tx1"/>
                              </a:solidFill>
                            </a:rPr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47080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IE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IE" sz="2200" b="1" u="sng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unique</a:t>
                          </a:r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strands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2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en-US" sz="2200" b="0" i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IE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IE" sz="2200" b="0" i="0" smtClean="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a:rPr lang="en-IE" sz="2200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IE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IE" sz="2200" b="1" u="sng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allowing repeated</a:t>
                          </a:r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strands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r>
                                  <a:rPr lang="en-IE" sz="22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p>
                                    <m:r>
                                      <a:rPr lang="en-IE" sz="2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p>
                                </m:sSup>
                                <m:r>
                                  <a:rPr lang="en-IE" sz="22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IE" sz="22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  <m:r>
                                  <a:rPr lang="en-IE" sz="22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IE" sz="22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IE" sz="22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)!)</m:t>
                                </m:r>
                              </m:oMath>
                            </m:oMathPara>
                          </a14:m>
                          <a:endParaRPr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Multiple strands, unbounded,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strands</a:t>
                          </a:r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E" sz="2200" b="0" i="0" smtClean="0">
                                    <a:latin typeface="Cambria Math" panose="02040503050406030204" pitchFamily="18" charset="0"/>
                                  </a:rPr>
                                  <m:t>NP</m:t>
                                </m:r>
                                <m:r>
                                  <a:rPr lang="en-IE" sz="22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IE" sz="2200" b="0" i="0" smtClean="0">
                                    <a:latin typeface="Cambria Math" panose="02040503050406030204" pitchFamily="18" charset="0"/>
                                  </a:rPr>
                                  <m:t>Complete</m:t>
                                </m:r>
                              </m:oMath>
                            </m:oMathPara>
                          </a14:m>
                          <a:endParaRPr lang="en-IE" sz="22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6082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4">
                <a:extLst>
                  <a:ext uri="{FF2B5EF4-FFF2-40B4-BE49-F238E27FC236}">
                    <a16:creationId xmlns:a16="http://schemas.microsoft.com/office/drawing/2014/main" id="{886A6F92-5D13-122E-4F57-30E5B898FD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0661634"/>
                  </p:ext>
                </p:extLst>
              </p:nvPr>
            </p:nvGraphicFramePr>
            <p:xfrm>
              <a:off x="407455" y="1867183"/>
              <a:ext cx="10311345" cy="2292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50545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860800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483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5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5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200" b="0" dirty="0">
                              <a:solidFill>
                                <a:schemeClr val="tx1"/>
                              </a:solidFill>
                            </a:rPr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7192" t="-119178" r="-631" b="-3301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4708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4" t="-207792" r="-60246" b="-212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7192" t="-207792" r="-631" b="-2129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4" t="-320270" r="-60246" b="-1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7192" t="-320270" r="-631" b="-1216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  <a:tr h="4458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4" t="-426027" r="-60246" b="-23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7192" t="-426027" r="-631" b="-232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6082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E9595-5987-961A-3F25-C6EDD109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23</a:t>
            </a:fld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1EF6B9-3B78-6311-5C40-402F34DF8DF6}"/>
              </a:ext>
            </a:extLst>
          </p:cNvPr>
          <p:cNvSpPr txBox="1"/>
          <p:nvPr/>
        </p:nvSpPr>
        <p:spPr>
          <a:xfrm>
            <a:off x="10712042" y="3272933"/>
            <a:ext cx="141943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I</a:t>
            </a:r>
            <a:r>
              <a:rPr lang="en-IE" sz="2000" b="1" dirty="0">
                <a:solidFill>
                  <a:srgbClr val="7030A0"/>
                </a:solidFill>
              </a:rPr>
              <a:t>CALP 2025</a:t>
            </a:r>
          </a:p>
        </p:txBody>
      </p:sp>
    </p:spTree>
    <p:extLst>
      <p:ext uri="{BB962C8B-B14F-4D97-AF65-F5344CB8AC3E}">
        <p14:creationId xmlns:p14="http://schemas.microsoft.com/office/powerpoint/2010/main" val="1527658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CBDD6-3A09-9094-8B50-78D4026DC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staircase&#10;&#10;Description automatically generated">
            <a:extLst>
              <a:ext uri="{FF2B5EF4-FFF2-40B4-BE49-F238E27FC236}">
                <a16:creationId xmlns:a16="http://schemas.microsoft.com/office/drawing/2014/main" id="{615875DB-6329-782C-AE5E-455F7C103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8" y="537879"/>
            <a:ext cx="6096554" cy="4064368"/>
          </a:xfrm>
          <a:prstGeom prst="rect">
            <a:avLst/>
          </a:prstGeom>
        </p:spPr>
      </p:pic>
      <p:sp>
        <p:nvSpPr>
          <p:cNvPr id="9" name="dna.hamilton.ie">
            <a:extLst>
              <a:ext uri="{FF2B5EF4-FFF2-40B4-BE49-F238E27FC236}">
                <a16:creationId xmlns:a16="http://schemas.microsoft.com/office/drawing/2014/main" id="{DA7E571A-4258-1D92-EF72-41D5FEA27F9E}"/>
              </a:ext>
            </a:extLst>
          </p:cNvPr>
          <p:cNvSpPr txBox="1"/>
          <p:nvPr/>
        </p:nvSpPr>
        <p:spPr>
          <a:xfrm>
            <a:off x="3497586" y="5424302"/>
            <a:ext cx="221753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u="sng">
                <a:solidFill>
                  <a:srgbClr val="0632FB"/>
                </a:solidFill>
                <a:hlinkClick r:id="" action="ppaction://noaction"/>
              </a:defRPr>
            </a:lvl1pPr>
          </a:lstStyle>
          <a:p>
            <a:pPr algn="ctr">
              <a:defRPr u="none"/>
            </a:pPr>
            <a:r>
              <a:rPr lang="en-IE" sz="2400" dirty="0">
                <a:hlinkClick r:id="rId3" action="ppaction://hlinkfile"/>
              </a:rPr>
              <a:t>shalabycave.com</a:t>
            </a:r>
            <a:endParaRPr lang="en-IE" sz="2400" dirty="0">
              <a:hlinkClick r:id="rId4"/>
            </a:endParaRPr>
          </a:p>
        </p:txBody>
      </p:sp>
      <p:pic>
        <p:nvPicPr>
          <p:cNvPr id="11" name="Maynooth-University-English-logo-colour.jpg" descr="Maynooth-University-English-logo-colour.jpg">
            <a:extLst>
              <a:ext uri="{FF2B5EF4-FFF2-40B4-BE49-F238E27FC236}">
                <a16:creationId xmlns:a16="http://schemas.microsoft.com/office/drawing/2014/main" id="{EACFB381-E04B-2E76-7430-8504C90B0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627" y="172789"/>
            <a:ext cx="2392681" cy="1011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Ham1.png" descr="Ham1.png">
            <a:extLst>
              <a:ext uri="{FF2B5EF4-FFF2-40B4-BE49-F238E27FC236}">
                <a16:creationId xmlns:a16="http://schemas.microsoft.com/office/drawing/2014/main" id="{AB7EF45B-67AA-5D1E-FDE2-078BF7CB33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031" t="9944" r="15047" b="4195"/>
          <a:stretch>
            <a:fillRect/>
          </a:stretch>
        </p:blipFill>
        <p:spPr>
          <a:xfrm>
            <a:off x="9736510" y="91709"/>
            <a:ext cx="2213456" cy="1076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.png" descr="image.png">
            <a:extLst>
              <a:ext uri="{FF2B5EF4-FFF2-40B4-BE49-F238E27FC236}">
                <a16:creationId xmlns:a16="http://schemas.microsoft.com/office/drawing/2014/main" id="{7E6B8650-AD4E-BDAB-7D8D-4444646D57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494" r="26998" b="18243"/>
          <a:stretch>
            <a:fillRect/>
          </a:stretch>
        </p:blipFill>
        <p:spPr>
          <a:xfrm>
            <a:off x="6705466" y="5424302"/>
            <a:ext cx="1491348" cy="1391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EIC-logo-FundedBy-CMYK_EN.png" descr="EIC-logo-FundedBy-CMYK_EN.png">
            <a:extLst>
              <a:ext uri="{FF2B5EF4-FFF2-40B4-BE49-F238E27FC236}">
                <a16:creationId xmlns:a16="http://schemas.microsoft.com/office/drawing/2014/main" id="{D4C1E92B-3F25-223E-DD58-D6817A52B9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124" y="6047851"/>
            <a:ext cx="4672144" cy="62230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367406-9553-979E-C3A0-DE1A8B8A8DB9}"/>
              </a:ext>
            </a:extLst>
          </p:cNvPr>
          <p:cNvSpPr txBox="1"/>
          <p:nvPr/>
        </p:nvSpPr>
        <p:spPr>
          <a:xfrm>
            <a:off x="2585920" y="-4031"/>
            <a:ext cx="13131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3000" b="1" dirty="0"/>
              <a:t>Thanks</a:t>
            </a:r>
          </a:p>
        </p:txBody>
      </p:sp>
      <p:sp>
        <p:nvSpPr>
          <p:cNvPr id="2" name="dna.hamilton.ie">
            <a:extLst>
              <a:ext uri="{FF2B5EF4-FFF2-40B4-BE49-F238E27FC236}">
                <a16:creationId xmlns:a16="http://schemas.microsoft.com/office/drawing/2014/main" id="{F809FE6E-9422-22DF-68C7-B5CA130536B1}"/>
              </a:ext>
            </a:extLst>
          </p:cNvPr>
          <p:cNvSpPr txBox="1"/>
          <p:nvPr/>
        </p:nvSpPr>
        <p:spPr>
          <a:xfrm>
            <a:off x="585766" y="5424302"/>
            <a:ext cx="214180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u="sng">
                <a:solidFill>
                  <a:srgbClr val="0632FB"/>
                </a:solidFill>
                <a:hlinkClick r:id="" action="ppaction://noaction"/>
              </a:defRPr>
            </a:lvl1pPr>
          </a:lstStyle>
          <a:p>
            <a:pPr algn="ctr">
              <a:defRPr u="none"/>
            </a:pPr>
            <a:r>
              <a:rPr lang="en-IE" sz="2400" dirty="0"/>
              <a:t>dna</a:t>
            </a:r>
            <a:r>
              <a:rPr lang="en-IE" sz="2400" dirty="0">
                <a:hlinkClick r:id="rId9"/>
              </a:rPr>
              <a:t>.</a:t>
            </a:r>
            <a:r>
              <a:rPr lang="en-IE" sz="2400" dirty="0"/>
              <a:t>hamilton.ie</a:t>
            </a:r>
            <a:endParaRPr lang="en-IE" sz="2400" dirty="0">
              <a:hlinkClick r:id="rId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FCC2EF-2F95-43B7-366F-4E5BCB969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6335" y="4633750"/>
            <a:ext cx="492909" cy="6708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388528-FB88-684C-7CA4-1DAB586C9B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319" y="4637088"/>
            <a:ext cx="553036" cy="6708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03670B-DE47-55FA-EA4A-F90ABCCC1D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8395" y="4633750"/>
            <a:ext cx="544087" cy="6708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E97D71-CB5A-1229-CE76-BD05FD2775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9017" y="4633750"/>
            <a:ext cx="559412" cy="6708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6884D9-AD78-4F29-5D84-C9FAAC7241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42731" y="4633750"/>
            <a:ext cx="544659" cy="6708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7A280CF-0EC2-C6E4-4B46-07B5589479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4223" y="4633750"/>
            <a:ext cx="609193" cy="6708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11852B-0D94-E9EC-E031-CC240B760C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18677" y="4633750"/>
            <a:ext cx="555060" cy="670804"/>
          </a:xfrm>
          <a:prstGeom prst="rect">
            <a:avLst/>
          </a:prstGeom>
        </p:spPr>
      </p:pic>
      <p:pic>
        <p:nvPicPr>
          <p:cNvPr id="42" name="Picture 4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B3BF69A-0B76-3C75-59E8-21634F97AB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450" y="5913274"/>
            <a:ext cx="2714454" cy="5566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74DD7B7-70AD-8520-104D-DAEB7D64E3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77638" y="4633750"/>
            <a:ext cx="601131" cy="670804"/>
          </a:xfrm>
          <a:prstGeom prst="rect">
            <a:avLst/>
          </a:prstGeom>
        </p:spPr>
      </p:pic>
      <p:pic>
        <p:nvPicPr>
          <p:cNvPr id="3" name="Picture 2" descr="A person with grey hair smiling&#10;&#10;AI-generated content may be incorrect.">
            <a:extLst>
              <a:ext uri="{FF2B5EF4-FFF2-40B4-BE49-F238E27FC236}">
                <a16:creationId xmlns:a16="http://schemas.microsoft.com/office/drawing/2014/main" id="{EDB8F144-7297-C98F-0129-A0E9E47530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60" y="2057328"/>
            <a:ext cx="870306" cy="856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DB5C8-19DB-F3C3-191F-66B4CEE1B3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86982" y="2057328"/>
            <a:ext cx="731407" cy="856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19DBA8-5A09-0A86-B1F1-62E2156D03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75405" y="3601577"/>
            <a:ext cx="655537" cy="856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0BE6D1-F09A-8101-712C-A98DAE2DBB6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86982" y="3601578"/>
            <a:ext cx="783624" cy="856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250C4D-78A8-DE7C-AA0B-8100D5493DE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75405" y="2057328"/>
            <a:ext cx="744235" cy="8567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012BB0-59F2-78BA-7C34-99B9E2681B5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76656" y="2057328"/>
            <a:ext cx="748405" cy="8567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CF0ACE-CF40-1CF8-0AE9-A7ACD525C3D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59660" y="3601577"/>
            <a:ext cx="757062" cy="8567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A456CD-702F-73A2-A8A0-BB2DBA024D6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79800" y="3601577"/>
            <a:ext cx="745261" cy="8567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23EE67-7174-E291-8395-F0E5A60146AC}"/>
              </a:ext>
            </a:extLst>
          </p:cNvPr>
          <p:cNvSpPr txBox="1"/>
          <p:nvPr/>
        </p:nvSpPr>
        <p:spPr>
          <a:xfrm>
            <a:off x="6467750" y="2914036"/>
            <a:ext cx="12541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Anne Condon</a:t>
            </a:r>
            <a:endParaRPr lang="en-IE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6227A3-3496-1E1A-1C1E-434559B02F98}"/>
              </a:ext>
            </a:extLst>
          </p:cNvPr>
          <p:cNvSpPr txBox="1"/>
          <p:nvPr/>
        </p:nvSpPr>
        <p:spPr>
          <a:xfrm>
            <a:off x="7925622" y="2914035"/>
            <a:ext cx="12541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Dave Doty</a:t>
            </a:r>
            <a:endParaRPr lang="en-IE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151114-60AF-5D32-DD54-8603B5B7C604}"/>
              </a:ext>
            </a:extLst>
          </p:cNvPr>
          <p:cNvSpPr txBox="1"/>
          <p:nvPr/>
        </p:nvSpPr>
        <p:spPr>
          <a:xfrm>
            <a:off x="9320459" y="2914034"/>
            <a:ext cx="12541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Erik Winfree</a:t>
            </a:r>
            <a:endParaRPr lang="en-IE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7C50E8-FD6D-8818-6FA6-0E3B2D322D28}"/>
              </a:ext>
            </a:extLst>
          </p:cNvPr>
          <p:cNvSpPr txBox="1"/>
          <p:nvPr/>
        </p:nvSpPr>
        <p:spPr>
          <a:xfrm>
            <a:off x="7811224" y="4458285"/>
            <a:ext cx="15472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dirty="0"/>
              <a:t>David Soloveichik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C9F44B-267D-C2C2-B0F5-953DA74C965A}"/>
              </a:ext>
            </a:extLst>
          </p:cNvPr>
          <p:cNvSpPr txBox="1"/>
          <p:nvPr/>
        </p:nvSpPr>
        <p:spPr>
          <a:xfrm>
            <a:off x="6321193" y="4458285"/>
            <a:ext cx="15472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dirty="0"/>
              <a:t>Mark </a:t>
            </a:r>
            <a:r>
              <a:rPr lang="en-IE" sz="1400" dirty="0" err="1"/>
              <a:t>Fornace</a:t>
            </a:r>
            <a:endParaRPr lang="en-IE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ADB06A-5E8C-7268-A00E-35853F70B7AD}"/>
              </a:ext>
            </a:extLst>
          </p:cNvPr>
          <p:cNvSpPr txBox="1"/>
          <p:nvPr/>
        </p:nvSpPr>
        <p:spPr>
          <a:xfrm>
            <a:off x="9129554" y="4458285"/>
            <a:ext cx="15472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dirty="0"/>
              <a:t>Matthew Patitz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90E3F5-505A-0D84-4FC7-029E9C055E03}"/>
              </a:ext>
            </a:extLst>
          </p:cNvPr>
          <p:cNvSpPr txBox="1"/>
          <p:nvPr/>
        </p:nvSpPr>
        <p:spPr>
          <a:xfrm>
            <a:off x="10574584" y="4458284"/>
            <a:ext cx="15472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400" dirty="0"/>
              <a:t>Sergiu Ivanov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D0633D-7E44-14B2-0ECC-626BB01877E8}"/>
              </a:ext>
            </a:extLst>
          </p:cNvPr>
          <p:cNvSpPr txBox="1"/>
          <p:nvPr/>
        </p:nvSpPr>
        <p:spPr>
          <a:xfrm>
            <a:off x="10721139" y="2912427"/>
            <a:ext cx="12541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Niles Pierce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C063BE-D4FA-54B5-12F1-94625D71C43B}"/>
              </a:ext>
            </a:extLst>
          </p:cNvPr>
          <p:cNvSpPr/>
          <p:nvPr/>
        </p:nvSpPr>
        <p:spPr>
          <a:xfrm>
            <a:off x="5168903" y="1473013"/>
            <a:ext cx="709015" cy="923054"/>
          </a:xfrm>
          <a:prstGeom prst="rect">
            <a:avLst/>
          </a:prstGeom>
          <a:noFill/>
          <a:ln w="57150">
            <a:solidFill>
              <a:srgbClr val="F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3B11F-8771-E327-6EF9-C99A72C3B219}"/>
              </a:ext>
            </a:extLst>
          </p:cNvPr>
          <p:cNvSpPr txBox="1"/>
          <p:nvPr/>
        </p:nvSpPr>
        <p:spPr>
          <a:xfrm>
            <a:off x="4682682" y="1089423"/>
            <a:ext cx="1681455" cy="323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500" b="1" dirty="0"/>
              <a:t>Constantine Evans</a:t>
            </a:r>
          </a:p>
        </p:txBody>
      </p:sp>
    </p:spTree>
    <p:extLst>
      <p:ext uri="{BB962C8B-B14F-4D97-AF65-F5344CB8AC3E}">
        <p14:creationId xmlns:p14="http://schemas.microsoft.com/office/powerpoint/2010/main" val="1195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3D865-6BE7-FB8D-621D-1A7A1B3AE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580352-B78A-D7E5-13E5-0A67E2CED6AB}"/>
              </a:ext>
            </a:extLst>
          </p:cNvPr>
          <p:cNvGrpSpPr/>
          <p:nvPr/>
        </p:nvGrpSpPr>
        <p:grpSpPr>
          <a:xfrm>
            <a:off x="167498" y="1097642"/>
            <a:ext cx="2679199" cy="1036317"/>
            <a:chOff x="4551595" y="178192"/>
            <a:chExt cx="3088810" cy="12273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0B1E1B-CA4D-0A2B-DB23-C9F2F52D8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54" b="3154"/>
            <a:stretch/>
          </p:blipFill>
          <p:spPr>
            <a:xfrm rot="16200000">
              <a:off x="5575414" y="-721878"/>
              <a:ext cx="1041171" cy="30888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D9C97B-7624-6B44-780D-5AA502AC5D7D}"/>
                </a:ext>
              </a:extLst>
            </p:cNvPr>
            <p:cNvSpPr txBox="1"/>
            <p:nvPr/>
          </p:nvSpPr>
          <p:spPr>
            <a:xfrm>
              <a:off x="4884551" y="18549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54BAF5-646E-5857-9510-8C4BEEADDD66}"/>
                </a:ext>
              </a:extLst>
            </p:cNvPr>
            <p:cNvSpPr txBox="1"/>
            <p:nvPr/>
          </p:nvSpPr>
          <p:spPr>
            <a:xfrm>
              <a:off x="5538032" y="89973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7C326A-089D-FA69-E482-FDAE674C0BA5}"/>
                </a:ext>
              </a:extLst>
            </p:cNvPr>
            <p:cNvSpPr txBox="1"/>
            <p:nvPr/>
          </p:nvSpPr>
          <p:spPr>
            <a:xfrm>
              <a:off x="5230675" y="1024842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597299-2AB3-A291-0900-09AD209B9833}"/>
                </a:ext>
              </a:extLst>
            </p:cNvPr>
            <p:cNvSpPr txBox="1"/>
            <p:nvPr/>
          </p:nvSpPr>
          <p:spPr>
            <a:xfrm>
              <a:off x="5976053" y="202400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B1FF5A-B6DC-D2FC-AC9D-DB2ACFBAA6FA}"/>
                </a:ext>
              </a:extLst>
            </p:cNvPr>
            <p:cNvSpPr txBox="1"/>
            <p:nvPr/>
          </p:nvSpPr>
          <p:spPr>
            <a:xfrm>
              <a:off x="7041907" y="178192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08ACAD-E9A9-5701-2BEB-656AF2E3AD28}"/>
                </a:ext>
              </a:extLst>
            </p:cNvPr>
            <p:cNvSpPr txBox="1"/>
            <p:nvPr/>
          </p:nvSpPr>
          <p:spPr>
            <a:xfrm>
              <a:off x="6490804" y="1036240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G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6BC6437-9603-37F2-9328-F75363A9AC7E}"/>
              </a:ext>
            </a:extLst>
          </p:cNvPr>
          <p:cNvSpPr txBox="1"/>
          <p:nvPr/>
        </p:nvSpPr>
        <p:spPr>
          <a:xfrm>
            <a:off x="15979" y="-2527"/>
            <a:ext cx="488728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500" b="1" dirty="0"/>
              <a:t>RNA/DNA secondary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5F126-F8D6-E6A1-2CFE-03A8FC81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3</a:t>
            </a:fld>
            <a:endParaRPr lang="en-IE"/>
          </a:p>
        </p:txBody>
      </p:sp>
      <p:pic>
        <p:nvPicPr>
          <p:cNvPr id="6" name="Picture 5" descr="A circle with colorful text&#10;&#10;AI-generated content may be incorrect.">
            <a:extLst>
              <a:ext uri="{FF2B5EF4-FFF2-40B4-BE49-F238E27FC236}">
                <a16:creationId xmlns:a16="http://schemas.microsoft.com/office/drawing/2014/main" id="{90C16BBF-3BB8-3F9B-DE89-99716FC3F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98" y="637449"/>
            <a:ext cx="824120" cy="8241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9C282F4-717D-EE95-4A7E-4471A9070C11}"/>
              </a:ext>
            </a:extLst>
          </p:cNvPr>
          <p:cNvGrpSpPr/>
          <p:nvPr/>
        </p:nvGrpSpPr>
        <p:grpSpPr>
          <a:xfrm>
            <a:off x="7442388" y="2907323"/>
            <a:ext cx="4331426" cy="3845169"/>
            <a:chOff x="63354" y="3845169"/>
            <a:chExt cx="3359633" cy="290263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B947963-E17F-EA7A-3D5B-1D47EAD78D86}"/>
                </a:ext>
              </a:extLst>
            </p:cNvPr>
            <p:cNvCxnSpPr>
              <a:cxnSpLocks/>
            </p:cNvCxnSpPr>
            <p:nvPr/>
          </p:nvCxnSpPr>
          <p:spPr>
            <a:xfrm>
              <a:off x="852906" y="4032738"/>
              <a:ext cx="0" cy="25321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A95A7B-6353-506D-E026-19BC1F7F8367}"/>
                </a:ext>
              </a:extLst>
            </p:cNvPr>
            <p:cNvSpPr/>
            <p:nvPr/>
          </p:nvSpPr>
          <p:spPr>
            <a:xfrm>
              <a:off x="1442440" y="4612177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1B9296-1342-1ABC-6E42-6D91A6545879}"/>
                </a:ext>
              </a:extLst>
            </p:cNvPr>
            <p:cNvSpPr/>
            <p:nvPr/>
          </p:nvSpPr>
          <p:spPr>
            <a:xfrm>
              <a:off x="1092359" y="4872176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A0BBD38-BF5E-0A8D-F920-45D3802673FF}"/>
                </a:ext>
              </a:extLst>
            </p:cNvPr>
            <p:cNvSpPr/>
            <p:nvPr/>
          </p:nvSpPr>
          <p:spPr>
            <a:xfrm>
              <a:off x="1990623" y="4645514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DF90B79-BB9A-3BAD-200D-460A1F0D04C5}"/>
                </a:ext>
              </a:extLst>
            </p:cNvPr>
            <p:cNvSpPr/>
            <p:nvPr/>
          </p:nvSpPr>
          <p:spPr>
            <a:xfrm>
              <a:off x="2531863" y="4653785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4815B2F-A7F7-D3E2-87A7-6CECD5F09CAD}"/>
                </a:ext>
              </a:extLst>
            </p:cNvPr>
            <p:cNvSpPr/>
            <p:nvPr/>
          </p:nvSpPr>
          <p:spPr>
            <a:xfrm>
              <a:off x="1923656" y="5142468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87290F-BD8A-80D5-1BEA-E2FCB2F49C4A}"/>
                </a:ext>
              </a:extLst>
            </p:cNvPr>
            <p:cNvSpPr/>
            <p:nvPr/>
          </p:nvSpPr>
          <p:spPr>
            <a:xfrm>
              <a:off x="2571936" y="5285067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08F2621-9D32-3D90-463A-376992E595C6}"/>
                </a:ext>
              </a:extLst>
            </p:cNvPr>
            <p:cNvSpPr/>
            <p:nvPr/>
          </p:nvSpPr>
          <p:spPr>
            <a:xfrm>
              <a:off x="2930077" y="4859408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BF4B46B-F94A-3AE1-419E-E56B549ABAFF}"/>
                </a:ext>
              </a:extLst>
            </p:cNvPr>
            <p:cNvSpPr/>
            <p:nvPr/>
          </p:nvSpPr>
          <p:spPr>
            <a:xfrm>
              <a:off x="2805383" y="5667999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F78C2A2-BFF2-CE6B-07D0-E6EFFC47B766}"/>
                </a:ext>
              </a:extLst>
            </p:cNvPr>
            <p:cNvSpPr/>
            <p:nvPr/>
          </p:nvSpPr>
          <p:spPr>
            <a:xfrm>
              <a:off x="1323638" y="5299526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26120F-22AC-000B-0D53-B6A9B1213DFB}"/>
                </a:ext>
              </a:extLst>
            </p:cNvPr>
            <p:cNvSpPr/>
            <p:nvPr/>
          </p:nvSpPr>
          <p:spPr>
            <a:xfrm>
              <a:off x="1214320" y="5647475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5254B0-BDAA-A7D0-8BB0-8A73D842250D}"/>
                </a:ext>
              </a:extLst>
            </p:cNvPr>
            <p:cNvSpPr/>
            <p:nvPr/>
          </p:nvSpPr>
          <p:spPr>
            <a:xfrm>
              <a:off x="1456047" y="5944998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8E47ACE-929A-0648-68C9-CD7B6800C8A5}"/>
                </a:ext>
              </a:extLst>
            </p:cNvPr>
            <p:cNvSpPr/>
            <p:nvPr/>
          </p:nvSpPr>
          <p:spPr>
            <a:xfrm>
              <a:off x="2033577" y="5557996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2A36C2B-757E-B561-FDD8-E78D7B7E7030}"/>
                </a:ext>
              </a:extLst>
            </p:cNvPr>
            <p:cNvSpPr/>
            <p:nvPr/>
          </p:nvSpPr>
          <p:spPr>
            <a:xfrm>
              <a:off x="2351240" y="5890575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734E5F7-A138-C1B9-6DC4-9385BFBAB117}"/>
                </a:ext>
              </a:extLst>
            </p:cNvPr>
            <p:cNvSpPr/>
            <p:nvPr/>
          </p:nvSpPr>
          <p:spPr>
            <a:xfrm>
              <a:off x="3038887" y="5262600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3EE24C6-4376-C130-F1D4-FDC2CD6E6D23}"/>
                </a:ext>
              </a:extLst>
            </p:cNvPr>
            <p:cNvSpPr/>
            <p:nvPr/>
          </p:nvSpPr>
          <p:spPr>
            <a:xfrm>
              <a:off x="2304578" y="5010708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E53405B-B6BB-8016-0F6A-34E25A4084A5}"/>
                </a:ext>
              </a:extLst>
            </p:cNvPr>
            <p:cNvSpPr/>
            <p:nvPr/>
          </p:nvSpPr>
          <p:spPr>
            <a:xfrm>
              <a:off x="1633599" y="5567292"/>
              <a:ext cx="241727" cy="240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CD73231-5C09-39CC-397F-309776C08651}"/>
                </a:ext>
              </a:extLst>
            </p:cNvPr>
            <p:cNvSpPr/>
            <p:nvPr/>
          </p:nvSpPr>
          <p:spPr>
            <a:xfrm>
              <a:off x="1911900" y="6206108"/>
              <a:ext cx="241727" cy="24026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rgbClr val="00B05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BEA5201-C9F8-B0BF-BCCE-EAAFB1FBDAA6}"/>
                    </a:ext>
                  </a:extLst>
                </p:cNvPr>
                <p:cNvSpPr txBox="1"/>
                <p:nvPr/>
              </p:nvSpPr>
              <p:spPr>
                <a:xfrm>
                  <a:off x="79230" y="5137225"/>
                  <a:ext cx="920864" cy="260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r>
                          <a:rPr lang="en-US" sz="1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𝐆</m:t>
                        </m:r>
                        <m:d>
                          <m:dPr>
                            <m:ctrlPr>
                              <a:rPr lang="en-IE" sz="15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sz="15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</m:oMath>
                    </m:oMathPara>
                  </a14:m>
                  <a:endParaRPr lang="en-IE" sz="15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BEA5201-C9F8-B0BF-BCCE-EAAFB1FBDA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30" y="5137225"/>
                  <a:ext cx="920864" cy="2602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A15FC62-3731-EF14-3B49-02DE249A31F7}"/>
                </a:ext>
              </a:extLst>
            </p:cNvPr>
            <p:cNvSpPr txBox="1"/>
            <p:nvPr/>
          </p:nvSpPr>
          <p:spPr>
            <a:xfrm>
              <a:off x="66942" y="4039640"/>
              <a:ext cx="8937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/>
                <a:t>Unfavorable </a:t>
              </a:r>
              <a:endParaRPr lang="en-IE" sz="11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09ED32C-6298-9BE2-40F5-6E488F9C93A8}"/>
                </a:ext>
              </a:extLst>
            </p:cNvPr>
            <p:cNvSpPr txBox="1"/>
            <p:nvPr/>
          </p:nvSpPr>
          <p:spPr>
            <a:xfrm>
              <a:off x="63354" y="6130840"/>
              <a:ext cx="8924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Favorable </a:t>
              </a:r>
              <a:endParaRPr lang="en-IE" sz="12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79C34E-4EBD-5304-F847-3D73628ED2BF}"/>
                </a:ext>
              </a:extLst>
            </p:cNvPr>
            <p:cNvSpPr/>
            <p:nvPr/>
          </p:nvSpPr>
          <p:spPr>
            <a:xfrm>
              <a:off x="163972" y="3845169"/>
              <a:ext cx="3259015" cy="290263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DA22F6E-B7A7-4994-4575-2BCB2A092555}"/>
                </a:ext>
              </a:extLst>
            </p:cNvPr>
            <p:cNvGrpSpPr/>
            <p:nvPr/>
          </p:nvGrpSpPr>
          <p:grpSpPr>
            <a:xfrm>
              <a:off x="927952" y="3923335"/>
              <a:ext cx="2440856" cy="338554"/>
              <a:chOff x="987274" y="3969347"/>
              <a:chExt cx="2440856" cy="33855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274A2539-2E77-2C6F-A96B-0183026E8624}"/>
                      </a:ext>
                    </a:extLst>
                  </p:cNvPr>
                  <p:cNvSpPr txBox="1"/>
                  <p:nvPr/>
                </p:nvSpPr>
                <p:spPr>
                  <a:xfrm>
                    <a:off x="987274" y="3969347"/>
                    <a:ext cx="316084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IE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  <m:r>
                            <a:rPr lang="en-IE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</m:t>
                          </m:r>
                        </m:oMath>
                      </m:oMathPara>
                    </a14:m>
                    <a:endParaRPr lang="en-IE" sz="1600" dirty="0"/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274A2539-2E77-2C6F-A96B-0183026E86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7274" y="3969347"/>
                    <a:ext cx="316084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BE834DA-0DFC-96C9-13E3-DC00F64A60F6}"/>
                  </a:ext>
                </a:extLst>
              </p:cNvPr>
              <p:cNvSpPr txBox="1"/>
              <p:nvPr/>
            </p:nvSpPr>
            <p:spPr>
              <a:xfrm>
                <a:off x="1180185" y="4004875"/>
                <a:ext cx="2247945" cy="2106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dirty="0"/>
                  <a:t>exponential space of all secondary structures</a:t>
                </a:r>
                <a:endParaRPr lang="en-IE" sz="1100" dirty="0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3010E8F-BA31-C8CA-5BE6-495318A1686E}"/>
              </a:ext>
            </a:extLst>
          </p:cNvPr>
          <p:cNvGrpSpPr/>
          <p:nvPr/>
        </p:nvGrpSpPr>
        <p:grpSpPr>
          <a:xfrm>
            <a:off x="3577498" y="4483628"/>
            <a:ext cx="2686276" cy="834215"/>
            <a:chOff x="3424359" y="4639733"/>
            <a:chExt cx="2091149" cy="64545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446E3CA-83EC-7113-FD74-B690A6F794B7}"/>
                </a:ext>
              </a:extLst>
            </p:cNvPr>
            <p:cNvSpPr/>
            <p:nvPr/>
          </p:nvSpPr>
          <p:spPr>
            <a:xfrm>
              <a:off x="3424359" y="4639733"/>
              <a:ext cx="2091149" cy="6454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C18CB5B-DDDA-E3DD-D7EB-5C8E33311D95}"/>
                    </a:ext>
                  </a:extLst>
                </p:cNvPr>
                <p:cNvSpPr txBox="1"/>
                <p:nvPr/>
              </p:nvSpPr>
              <p:spPr>
                <a:xfrm>
                  <a:off x="3548267" y="4779504"/>
                  <a:ext cx="1826215" cy="3412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E" sz="22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𝐌𝐅𝐄</m:t>
                        </m:r>
                        <m:r>
                          <a:rPr lang="en-IE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unc>
                          <m:funcPr>
                            <m:ctrlPr>
                              <a:rPr lang="en-IE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I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IE" sz="2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I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I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I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IE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E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IE" sz="22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8C4DDEB-3F8C-67D0-AA6D-E1377382D2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8267" y="4779504"/>
                  <a:ext cx="1826215" cy="341229"/>
                </a:xfrm>
                <a:prstGeom prst="rect">
                  <a:avLst/>
                </a:prstGeom>
                <a:blipFill>
                  <a:blip r:embed="rId8"/>
                  <a:stretch>
                    <a:fillRect l="-2078" b="-15068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86E1D0-E2A5-1411-B686-F0778A18198B}"/>
                  </a:ext>
                </a:extLst>
              </p:cNvPr>
              <p:cNvSpPr txBox="1"/>
              <p:nvPr/>
            </p:nvSpPr>
            <p:spPr>
              <a:xfrm>
                <a:off x="790336" y="4319430"/>
                <a:ext cx="137063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  <m:r>
                        <a:rPr lang="en-IE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d>
                        <m:dPr>
                          <m:ctrlPr>
                            <a:rPr lang="en-IE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en-I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86E1D0-E2A5-1411-B686-F0778A181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36" y="4319430"/>
                <a:ext cx="1370632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A30D63D3-417D-F933-3004-5505ED24FE3F}"/>
              </a:ext>
            </a:extLst>
          </p:cNvPr>
          <p:cNvSpPr txBox="1"/>
          <p:nvPr/>
        </p:nvSpPr>
        <p:spPr>
          <a:xfrm>
            <a:off x="358367" y="4983737"/>
            <a:ext cx="2255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1" dirty="0"/>
              <a:t>Energy model</a:t>
            </a: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0BC0B1F1-E1BC-F912-7072-9AE548A4652D}"/>
              </a:ext>
            </a:extLst>
          </p:cNvPr>
          <p:cNvSpPr/>
          <p:nvPr/>
        </p:nvSpPr>
        <p:spPr>
          <a:xfrm>
            <a:off x="3409725" y="1560207"/>
            <a:ext cx="2813275" cy="12006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F9B016-3015-CE73-8B58-2621C67C342A}"/>
                  </a:ext>
                </a:extLst>
              </p:cNvPr>
              <p:cNvSpPr txBox="1"/>
              <p:nvPr/>
            </p:nvSpPr>
            <p:spPr>
              <a:xfrm>
                <a:off x="3485509" y="3430337"/>
                <a:ext cx="288852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E" sz="3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𝐍𝐏</m:t>
                      </m:r>
                      <m:r>
                        <a:rPr lang="en-IE" sz="3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IE" sz="3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𝐂𝐨𝐦𝐩𝐥𝐞𝐭𝐞</m:t>
                      </m:r>
                    </m:oMath>
                  </m:oMathPara>
                </a14:m>
                <a:endParaRPr lang="en-IE" sz="3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F9B016-3015-CE73-8B58-2621C67C3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509" y="3430337"/>
                <a:ext cx="2888525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38157AF2-9237-92D5-28EF-C21F1F196D01}"/>
              </a:ext>
            </a:extLst>
          </p:cNvPr>
          <p:cNvGrpSpPr/>
          <p:nvPr/>
        </p:nvGrpSpPr>
        <p:grpSpPr>
          <a:xfrm>
            <a:off x="9343001" y="221906"/>
            <a:ext cx="2409762" cy="2544128"/>
            <a:chOff x="9343001" y="221906"/>
            <a:chExt cx="2409762" cy="2544128"/>
          </a:xfrm>
        </p:grpSpPr>
        <p:pic>
          <p:nvPicPr>
            <p:cNvPr id="12" name="Picture 11" descr="A colorful ball with stripes&#10;&#10;Description automatically generated">
              <a:extLst>
                <a:ext uri="{FF2B5EF4-FFF2-40B4-BE49-F238E27FC236}">
                  <a16:creationId xmlns:a16="http://schemas.microsoft.com/office/drawing/2014/main" id="{539C5BE7-6B6E-CE9C-20E7-7572855E7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9970" y="221906"/>
              <a:ext cx="2224633" cy="226591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FAFFCA-D022-FDB8-4A76-69CEBDED972E}"/>
                </a:ext>
              </a:extLst>
            </p:cNvPr>
            <p:cNvSpPr txBox="1"/>
            <p:nvPr/>
          </p:nvSpPr>
          <p:spPr>
            <a:xfrm>
              <a:off x="9343001" y="2458257"/>
              <a:ext cx="24097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1400" dirty="0"/>
                <a:t>Polymer graph representation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3CDD58-9A7E-710A-9158-9CCA1AC589F6}"/>
              </a:ext>
            </a:extLst>
          </p:cNvPr>
          <p:cNvGrpSpPr/>
          <p:nvPr/>
        </p:nvGrpSpPr>
        <p:grpSpPr>
          <a:xfrm>
            <a:off x="6748528" y="221906"/>
            <a:ext cx="2340807" cy="2541991"/>
            <a:chOff x="6748528" y="221906"/>
            <a:chExt cx="2340807" cy="25419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40CC31-52C0-F3F7-DD05-53466BF9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69184" y="221906"/>
              <a:ext cx="2120151" cy="226593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CBB773-A64E-2329-CC75-491A5465D15D}"/>
                </a:ext>
              </a:extLst>
            </p:cNvPr>
            <p:cNvSpPr txBox="1"/>
            <p:nvPr/>
          </p:nvSpPr>
          <p:spPr>
            <a:xfrm>
              <a:off x="6748528" y="2274826"/>
              <a:ext cx="1298132" cy="25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900" b="0" i="0" u="none" strike="noStrike" baseline="0" dirty="0">
                  <a:solidFill>
                    <a:srgbClr val="0000FF"/>
                  </a:solidFill>
                </a:rPr>
                <a:t>Dirks</a:t>
              </a:r>
              <a:r>
                <a:rPr lang="en-US" sz="900" dirty="0">
                  <a:solidFill>
                    <a:srgbClr val="0000FF"/>
                  </a:solidFill>
                </a:rPr>
                <a:t> et al. 2007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92FDA6-6841-480F-1BEA-485F2CB38BE2}"/>
                </a:ext>
              </a:extLst>
            </p:cNvPr>
            <p:cNvSpPr txBox="1"/>
            <p:nvPr/>
          </p:nvSpPr>
          <p:spPr>
            <a:xfrm>
              <a:off x="7202815" y="2456120"/>
              <a:ext cx="16528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400" dirty="0"/>
                <a:t>Secondary structure</a:t>
              </a: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E424CEC-91C4-3164-AB6F-591CA3EE627C}"/>
              </a:ext>
            </a:extLst>
          </p:cNvPr>
          <p:cNvSpPr/>
          <p:nvPr/>
        </p:nvSpPr>
        <p:spPr>
          <a:xfrm>
            <a:off x="7917656" y="410551"/>
            <a:ext cx="1008621" cy="1713783"/>
          </a:xfrm>
          <a:custGeom>
            <a:avLst/>
            <a:gdLst>
              <a:gd name="connsiteX0" fmla="*/ 0 w 988219"/>
              <a:gd name="connsiteY0" fmla="*/ 13311 h 1699236"/>
              <a:gd name="connsiteX1" fmla="*/ 833438 w 988219"/>
              <a:gd name="connsiteY1" fmla="*/ 246673 h 1699236"/>
              <a:gd name="connsiteX2" fmla="*/ 988219 w 988219"/>
              <a:gd name="connsiteY2" fmla="*/ 1699236 h 169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8219" h="1699236">
                <a:moveTo>
                  <a:pt x="0" y="13311"/>
                </a:moveTo>
                <a:cubicBezTo>
                  <a:pt x="334367" y="-10502"/>
                  <a:pt x="668735" y="-34315"/>
                  <a:pt x="833438" y="246673"/>
                </a:cubicBezTo>
                <a:cubicBezTo>
                  <a:pt x="998141" y="527661"/>
                  <a:pt x="962025" y="1461905"/>
                  <a:pt x="988219" y="1699236"/>
                </a:cubicBezTo>
              </a:path>
            </a:pathLst>
          </a:custGeom>
          <a:noFill/>
          <a:ln w="28575">
            <a:solidFill>
              <a:srgbClr val="F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E79003A-EF77-0531-2219-FFDB85EE3772}"/>
              </a:ext>
            </a:extLst>
          </p:cNvPr>
          <p:cNvCxnSpPr>
            <a:cxnSpLocks/>
          </p:cNvCxnSpPr>
          <p:nvPr/>
        </p:nvCxnSpPr>
        <p:spPr>
          <a:xfrm>
            <a:off x="10746581" y="300038"/>
            <a:ext cx="325041" cy="1947862"/>
          </a:xfrm>
          <a:prstGeom prst="line">
            <a:avLst/>
          </a:prstGeom>
          <a:ln w="28575">
            <a:solidFill>
              <a:srgbClr val="F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063C96D-AB8C-0CAE-A267-D17708509C60}"/>
              </a:ext>
            </a:extLst>
          </p:cNvPr>
          <p:cNvSpPr txBox="1"/>
          <p:nvPr/>
        </p:nvSpPr>
        <p:spPr>
          <a:xfrm>
            <a:off x="9672962" y="1184007"/>
            <a:ext cx="1197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600" b="1" dirty="0">
                <a:solidFill>
                  <a:srgbClr val="FF0000"/>
                </a:solidFill>
              </a:rPr>
              <a:t>Pseudoknot</a:t>
            </a:r>
          </a:p>
        </p:txBody>
      </p:sp>
    </p:spTree>
    <p:extLst>
      <p:ext uri="{BB962C8B-B14F-4D97-AF65-F5344CB8AC3E}">
        <p14:creationId xmlns:p14="http://schemas.microsoft.com/office/powerpoint/2010/main" val="333182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 animBg="1"/>
      <p:bldP spid="63" grpId="0"/>
      <p:bldP spid="29" grpId="0" animBg="1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F43B7-1A31-13DC-A0F2-609ECC1E5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D6D3BE0-16CE-185C-173D-61C38A91BFCB}"/>
                  </a:ext>
                </a:extLst>
              </p:cNvPr>
              <p:cNvSpPr/>
              <p:nvPr/>
            </p:nvSpPr>
            <p:spPr>
              <a:xfrm>
                <a:off x="4402003" y="5071325"/>
                <a:ext cx="2921412" cy="109343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5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∈ 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25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IE" sz="2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D6D3BE0-16CE-185C-173D-61C38A91B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003" y="5071325"/>
                <a:ext cx="2921412" cy="1093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8AE68-02E7-8FBB-8836-390EF7F53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</a:t>
            </a:fld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22BA7-D2E8-8379-3278-1BD3D3388CC4}"/>
              </a:ext>
            </a:extLst>
          </p:cNvPr>
          <p:cNvSpPr txBox="1"/>
          <p:nvPr/>
        </p:nvSpPr>
        <p:spPr>
          <a:xfrm>
            <a:off x="81763" y="34147"/>
            <a:ext cx="647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LMSans10-Bold"/>
              </a:rPr>
              <a:t>Energy model: Nearest neighbour model</a:t>
            </a:r>
            <a:endParaRPr lang="en-IE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29B3A93-592B-2249-8E2F-91BE4CB3D2B6}"/>
                  </a:ext>
                </a:extLst>
              </p:cNvPr>
              <p:cNvSpPr/>
              <p:nvPr/>
            </p:nvSpPr>
            <p:spPr>
              <a:xfrm>
                <a:off x="3536342" y="4506839"/>
                <a:ext cx="4686973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IE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d>
                        <m:dPr>
                          <m:ctrlPr>
                            <a:rPr lang="en-IE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IE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IE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  <m:r>
                        <a:rPr lang="en-IE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d>
                        <m:dPr>
                          <m:ctrlPr>
                            <a:rPr lang="en-IE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E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E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b>
                              <m:r>
                                <a:rPr lang="en-IE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en-IE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IE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IE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d>
                        <m:dPr>
                          <m:ctrlPr>
                            <a:rPr lang="en-IE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E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E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b>
                              <m:r>
                                <a:rPr lang="en-IE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IE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+…+</m:t>
                      </m:r>
                      <m:r>
                        <a:rPr lang="en-IE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IE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lang="en-IE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E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IE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IE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29B3A93-592B-2249-8E2F-91BE4CB3D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342" y="4506839"/>
                <a:ext cx="4686973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64A69D0B-FE01-1BE7-0D85-252A35C786D7}"/>
              </a:ext>
            </a:extLst>
          </p:cNvPr>
          <p:cNvGrpSpPr/>
          <p:nvPr/>
        </p:nvGrpSpPr>
        <p:grpSpPr>
          <a:xfrm>
            <a:off x="3360220" y="1140541"/>
            <a:ext cx="5039216" cy="2795599"/>
            <a:chOff x="3819649" y="1341137"/>
            <a:chExt cx="4120361" cy="2153027"/>
          </a:xfrm>
        </p:grpSpPr>
        <p:pic>
          <p:nvPicPr>
            <p:cNvPr id="33" name="Picture 32" descr="A diagram of a complex loop&#10;&#10;Description automatically generated">
              <a:extLst>
                <a:ext uri="{FF2B5EF4-FFF2-40B4-BE49-F238E27FC236}">
                  <a16:creationId xmlns:a16="http://schemas.microsoft.com/office/drawing/2014/main" id="{689AA5B4-4DA0-B6F1-1503-0FCC50C22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9649" y="1341137"/>
              <a:ext cx="4120361" cy="215302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AF647C-3969-2C1B-2454-8CBE76E7AA6F}"/>
                </a:ext>
              </a:extLst>
            </p:cNvPr>
            <p:cNvSpPr txBox="1"/>
            <p:nvPr/>
          </p:nvSpPr>
          <p:spPr>
            <a:xfrm>
              <a:off x="5589604" y="1379353"/>
              <a:ext cx="192736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000" b="0" i="0" u="none" strike="noStrike" baseline="0" dirty="0">
                  <a:solidFill>
                    <a:srgbClr val="0000FF"/>
                  </a:solidFill>
                </a:rPr>
                <a:t>Lyngsø and Pedersen 2000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DBC3C25-51F2-4A85-951C-6F3B9CF6D02F}"/>
                    </a:ext>
                  </a:extLst>
                </p:cNvPr>
                <p:cNvSpPr txBox="1"/>
                <p:nvPr/>
              </p:nvSpPr>
              <p:spPr>
                <a:xfrm>
                  <a:off x="3890272" y="1436903"/>
                  <a:ext cx="38985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IE" sz="15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DBC3C25-51F2-4A85-951C-6F3B9CF6D0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0272" y="1436903"/>
                  <a:ext cx="389850" cy="3231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9641457-6B54-D2DD-895E-DD484965A3EF}"/>
                    </a:ext>
                  </a:extLst>
                </p:cNvPr>
                <p:cNvSpPr txBox="1"/>
                <p:nvPr/>
              </p:nvSpPr>
              <p:spPr>
                <a:xfrm>
                  <a:off x="4118531" y="1724477"/>
                  <a:ext cx="32303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1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1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1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IE" sz="1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9641457-6B54-D2DD-895E-DD484965A3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8531" y="1724477"/>
                  <a:ext cx="323037" cy="2462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5E5859C-09BC-A0EF-98ED-FDC186A334E5}"/>
                    </a:ext>
                  </a:extLst>
                </p:cNvPr>
                <p:cNvSpPr txBox="1"/>
                <p:nvPr/>
              </p:nvSpPr>
              <p:spPr>
                <a:xfrm>
                  <a:off x="4224198" y="1938079"/>
                  <a:ext cx="38985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IE" sz="15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5E5859C-09BC-A0EF-98ED-FDC186A334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4198" y="1938079"/>
                  <a:ext cx="389850" cy="3231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B44C6AC-4F0E-D4F4-6B4F-ABE5E1101C71}"/>
                    </a:ext>
                  </a:extLst>
                </p:cNvPr>
                <p:cNvSpPr txBox="1"/>
                <p:nvPr/>
              </p:nvSpPr>
              <p:spPr>
                <a:xfrm>
                  <a:off x="5117167" y="2171441"/>
                  <a:ext cx="38985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b>
                        </m:sSub>
                      </m:oMath>
                    </m:oMathPara>
                  </a14:m>
                  <a:endParaRPr lang="en-IE" sz="15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B44C6AC-4F0E-D4F4-6B4F-ABE5E1101C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7167" y="2171441"/>
                  <a:ext cx="389850" cy="3231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7975541-3E2C-F8E1-4EF1-CCB61C42E4BD}"/>
                    </a:ext>
                  </a:extLst>
                </p:cNvPr>
                <p:cNvSpPr txBox="1"/>
                <p:nvPr/>
              </p:nvSpPr>
              <p:spPr>
                <a:xfrm>
                  <a:off x="6930359" y="2127913"/>
                  <a:ext cx="393056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IE" sz="15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7975541-3E2C-F8E1-4EF1-CCB61C42E4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0359" y="2127913"/>
                  <a:ext cx="393056" cy="3231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A0DE5A-45D0-2A22-656A-02BF13DAED6D}"/>
                    </a:ext>
                  </a:extLst>
                </p:cNvPr>
                <p:cNvSpPr txBox="1"/>
                <p:nvPr/>
              </p:nvSpPr>
              <p:spPr>
                <a:xfrm>
                  <a:off x="6163434" y="2513943"/>
                  <a:ext cx="38985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sub>
                        </m:sSub>
                      </m:oMath>
                    </m:oMathPara>
                  </a14:m>
                  <a:endParaRPr lang="en-IE" sz="15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A0DE5A-45D0-2A22-656A-02BF13DAED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3434" y="2513943"/>
                  <a:ext cx="389850" cy="3231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48BD4F1-3C7D-8D9E-590A-09A9E136A679}"/>
                    </a:ext>
                  </a:extLst>
                </p:cNvPr>
                <p:cNvSpPr txBox="1"/>
                <p:nvPr/>
              </p:nvSpPr>
              <p:spPr>
                <a:xfrm>
                  <a:off x="4511198" y="2039489"/>
                  <a:ext cx="32303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1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1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en-IE" sz="1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IE" sz="1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48BD4F1-3C7D-8D9E-590A-09A9E136A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1198" y="2039489"/>
                  <a:ext cx="323037" cy="2462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3797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1C68C-DE99-DF93-4024-EC4577015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F2450B3-4AC6-AE58-5064-A3DC4BAD4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402" y="609446"/>
            <a:ext cx="8766597" cy="42931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385DD-B8E6-1391-4173-8F957F2E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5</a:t>
            </a:fld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42B21-D98D-61B5-9187-DB35C21A5DF6}"/>
              </a:ext>
            </a:extLst>
          </p:cNvPr>
          <p:cNvSpPr txBox="1"/>
          <p:nvPr/>
        </p:nvSpPr>
        <p:spPr>
          <a:xfrm>
            <a:off x="81763" y="34147"/>
            <a:ext cx="647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LMSans10-Bold"/>
              </a:rPr>
              <a:t>Energy model: Nearest neighbour model</a:t>
            </a:r>
            <a:endParaRPr lang="en-IE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1DA127-9E84-1F6F-A047-39538942F16A}"/>
              </a:ext>
            </a:extLst>
          </p:cNvPr>
          <p:cNvSpPr txBox="1"/>
          <p:nvPr/>
        </p:nvSpPr>
        <p:spPr>
          <a:xfrm>
            <a:off x="10383218" y="4241571"/>
            <a:ext cx="150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c = 3 strands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BB0A27-3477-61D0-1FB9-E6AFC631434E}"/>
                  </a:ext>
                </a:extLst>
              </p:cNvPr>
              <p:cNvSpPr/>
              <p:nvPr/>
            </p:nvSpPr>
            <p:spPr>
              <a:xfrm>
                <a:off x="3452005" y="5387176"/>
                <a:ext cx="5158595" cy="109343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25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IE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IE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IE" sz="2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 </m:t>
                      </m:r>
                      <m:r>
                        <m:rPr>
                          <m:sty m:val="p"/>
                        </m:rPr>
                        <a:rPr lang="en-IE" sz="2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5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</m:oMath>
                  </m:oMathPara>
                </a14:m>
                <a:endParaRPr lang="en-IE" sz="2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BB0A27-3477-61D0-1FB9-E6AFC63143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005" y="5387176"/>
                <a:ext cx="5158595" cy="10934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D0F320F-F44A-E7C2-3B05-7317C86D04B9}"/>
              </a:ext>
            </a:extLst>
          </p:cNvPr>
          <p:cNvSpPr txBox="1"/>
          <p:nvPr/>
        </p:nvSpPr>
        <p:spPr>
          <a:xfrm>
            <a:off x="10076259" y="3980663"/>
            <a:ext cx="2115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b="1" dirty="0">
                <a:solidFill>
                  <a:srgbClr val="0000FF"/>
                </a:solidFill>
                <a:latin typeface="LMSans10-Bold"/>
              </a:rPr>
              <a:t>unique strands </a:t>
            </a:r>
            <a:endParaRPr lang="en-IE" sz="2000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63B67-D160-07CC-27D1-8528054610A8}"/>
              </a:ext>
            </a:extLst>
          </p:cNvPr>
          <p:cNvSpPr txBox="1"/>
          <p:nvPr/>
        </p:nvSpPr>
        <p:spPr>
          <a:xfrm>
            <a:off x="7822544" y="2756017"/>
            <a:ext cx="1174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363A93-E707-DA4F-6D35-E74A0EA75056}"/>
              </a:ext>
            </a:extLst>
          </p:cNvPr>
          <p:cNvSpPr txBox="1"/>
          <p:nvPr/>
        </p:nvSpPr>
        <p:spPr>
          <a:xfrm>
            <a:off x="1901402" y="1708881"/>
            <a:ext cx="1174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</p:spTree>
    <p:extLst>
      <p:ext uri="{BB962C8B-B14F-4D97-AF65-F5344CB8AC3E}">
        <p14:creationId xmlns:p14="http://schemas.microsoft.com/office/powerpoint/2010/main" val="104856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1C68C-DE99-DF93-4024-EC4577015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32A011F-9489-FAC9-A5FC-53D05F0DAA27}"/>
                  </a:ext>
                </a:extLst>
              </p:cNvPr>
              <p:cNvSpPr/>
              <p:nvPr/>
            </p:nvSpPr>
            <p:spPr>
              <a:xfrm>
                <a:off x="190832" y="4914295"/>
                <a:ext cx="2921412" cy="109343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∈ 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IE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32A011F-9489-FAC9-A5FC-53D05F0DAA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32" y="4914295"/>
                <a:ext cx="2921412" cy="1093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B542B21-D98D-61B5-9187-DB35C21A5DF6}"/>
              </a:ext>
            </a:extLst>
          </p:cNvPr>
          <p:cNvSpPr txBox="1"/>
          <p:nvPr/>
        </p:nvSpPr>
        <p:spPr>
          <a:xfrm>
            <a:off x="19848" y="15095"/>
            <a:ext cx="7656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LMSans10-Bold"/>
              </a:rPr>
              <a:t>The Nearest Neighbour model for </a:t>
            </a:r>
            <a:r>
              <a:rPr lang="en-IE" sz="2800" b="1" dirty="0"/>
              <a:t>RNA/DNA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678C28-3021-EE33-3745-8A7CBBB58B6B}"/>
                  </a:ext>
                </a:extLst>
              </p:cNvPr>
              <p:cNvSpPr/>
              <p:nvPr/>
            </p:nvSpPr>
            <p:spPr>
              <a:xfrm>
                <a:off x="5265893" y="5453064"/>
                <a:ext cx="2916890" cy="78093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MFE</m:t>
                      </m:r>
                      <m:r>
                        <a:rPr lang="en-US" sz="2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IE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25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25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IE" sz="25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IE" sz="25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IE" sz="25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IE" sz="25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ΔG</m:t>
                          </m:r>
                          <m:r>
                            <a:rPr lang="en-IE" sz="25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IE" sz="25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IE" sz="25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IE" sz="2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678C28-3021-EE33-3745-8A7CBBB58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893" y="5453064"/>
                <a:ext cx="2916890" cy="78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EB2A05-FDE8-9DEA-231E-A319C685FD70}"/>
                  </a:ext>
                </a:extLst>
              </p:cNvPr>
              <p:cNvSpPr txBox="1"/>
              <p:nvPr/>
            </p:nvSpPr>
            <p:spPr>
              <a:xfrm>
                <a:off x="3578014" y="6320752"/>
                <a:ext cx="6505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  <m:r>
                      <a:rPr lang="en-I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IE" dirty="0">
                    <a:solidFill>
                      <a:schemeClr val="tx1"/>
                    </a:solidFill>
                  </a:rPr>
                  <a:t> the set of all </a:t>
                </a:r>
                <a:r>
                  <a:rPr lang="en-IE" b="1" dirty="0">
                    <a:solidFill>
                      <a:schemeClr val="tx1"/>
                    </a:solidFill>
                  </a:rPr>
                  <a:t>connected</a:t>
                </a:r>
                <a:r>
                  <a:rPr lang="en-IE" dirty="0">
                    <a:solidFill>
                      <a:schemeClr val="tx1"/>
                    </a:solidFill>
                  </a:rPr>
                  <a:t> </a:t>
                </a:r>
                <a:r>
                  <a:rPr lang="en-IE" b="1" u="sng" dirty="0">
                    <a:solidFill>
                      <a:schemeClr val="tx1"/>
                    </a:solidFill>
                  </a:rPr>
                  <a:t>un</a:t>
                </a:r>
                <a:r>
                  <a:rPr lang="en-IE" b="1" u="sng" dirty="0"/>
                  <a:t>pseudoknotted</a:t>
                </a:r>
                <a:r>
                  <a:rPr lang="en-IE" dirty="0">
                    <a:solidFill>
                      <a:schemeClr val="tx1"/>
                    </a:solidFill>
                  </a:rPr>
                  <a:t> secondary structures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EB2A05-FDE8-9DEA-231E-A319C685F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014" y="6320752"/>
                <a:ext cx="6505575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BB0A27-3477-61D0-1FB9-E6AFC631434E}"/>
                  </a:ext>
                </a:extLst>
              </p:cNvPr>
              <p:cNvSpPr/>
              <p:nvPr/>
            </p:nvSpPr>
            <p:spPr>
              <a:xfrm>
                <a:off x="6480126" y="3627896"/>
                <a:ext cx="5158595" cy="109343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IE" sz="2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IE" sz="2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r>
                        <a:rPr lang="en-IE" sz="2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IE" sz="2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IE" sz="2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a:rPr lang="en-IE" sz="2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sSup>
                        <m:sSupPr>
                          <m:ctrlPr>
                            <a:rPr lang="en-IE" sz="2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  <m:sup>
                          <m:r>
                            <a:rPr lang="en-IE" sz="22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𝐚𝐬𝐬𝐨𝐜</m:t>
                          </m:r>
                        </m:sup>
                      </m:sSup>
                    </m:oMath>
                  </m:oMathPara>
                </a14:m>
                <a:endParaRPr lang="en-IE" sz="2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BB0A27-3477-61D0-1FB9-E6AFC63143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126" y="3627896"/>
                <a:ext cx="5158595" cy="10934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C820BD-F85B-732D-221E-F5ED3DF9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6</a:t>
            </a:fld>
            <a:endParaRPr lang="en-I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B9111A-EEED-29F2-F99B-CC72DA652716}"/>
              </a:ext>
            </a:extLst>
          </p:cNvPr>
          <p:cNvGrpSpPr/>
          <p:nvPr/>
        </p:nvGrpSpPr>
        <p:grpSpPr>
          <a:xfrm>
            <a:off x="7709843" y="707675"/>
            <a:ext cx="3689972" cy="2609842"/>
            <a:chOff x="8925192" y="624008"/>
            <a:chExt cx="3689972" cy="26098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A12A04F-D7D3-8256-D836-3FD540EBCE95}"/>
                    </a:ext>
                  </a:extLst>
                </p:cNvPr>
                <p:cNvSpPr txBox="1"/>
                <p:nvPr/>
              </p:nvSpPr>
              <p:spPr>
                <a:xfrm>
                  <a:off x="8925192" y="624008"/>
                  <a:ext cx="36899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IE" b="1" dirty="0"/>
                    <a:t>Multi-stranded system of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𝒄</m:t>
                      </m:r>
                    </m:oMath>
                  </a14:m>
                  <a:r>
                    <a:rPr lang="en-IE" b="1" dirty="0"/>
                    <a:t> strands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A12A04F-D7D3-8256-D836-3FD540EBCE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5192" y="624008"/>
                  <a:ext cx="3689972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 descr="A diagram of a ladder&#10;&#10;Description automatically generated">
              <a:extLst>
                <a:ext uri="{FF2B5EF4-FFF2-40B4-BE49-F238E27FC236}">
                  <a16:creationId xmlns:a16="http://schemas.microsoft.com/office/drawing/2014/main" id="{3F771777-5C7B-0852-9347-6FD1AD40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192" y="1070012"/>
              <a:ext cx="1614213" cy="216383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4" name="Picture 13" descr="A diagram of a circle with arrows and lines&#10;&#10;Description automatically generated">
              <a:extLst>
                <a:ext uri="{FF2B5EF4-FFF2-40B4-BE49-F238E27FC236}">
                  <a16:creationId xmlns:a16="http://schemas.microsoft.com/office/drawing/2014/main" id="{0F142681-123D-62B6-7278-4545EB52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7644" y="1183307"/>
              <a:ext cx="1767520" cy="18024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08C834D-B756-CC45-F5E8-FE762C98F6FE}"/>
              </a:ext>
            </a:extLst>
          </p:cNvPr>
          <p:cNvSpPr txBox="1"/>
          <p:nvPr/>
        </p:nvSpPr>
        <p:spPr>
          <a:xfrm>
            <a:off x="9928877" y="1034722"/>
            <a:ext cx="1174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1DA127-9E84-1F6F-A047-39538942F16A}"/>
                  </a:ext>
                </a:extLst>
              </p:cNvPr>
              <p:cNvSpPr txBox="1"/>
              <p:nvPr/>
            </p:nvSpPr>
            <p:spPr>
              <a:xfrm>
                <a:off x="10029479" y="2092333"/>
                <a:ext cx="9731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IE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IE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IE" sz="20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1DA127-9E84-1F6F-A047-39538942F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479" y="2092333"/>
                <a:ext cx="97315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D0F320F-F44A-E7C2-3B05-7317C86D04B9}"/>
              </a:ext>
            </a:extLst>
          </p:cNvPr>
          <p:cNvSpPr txBox="1"/>
          <p:nvPr/>
        </p:nvSpPr>
        <p:spPr>
          <a:xfrm>
            <a:off x="9708947" y="3134823"/>
            <a:ext cx="161421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E" b="1" dirty="0">
                <a:solidFill>
                  <a:srgbClr val="FF0000"/>
                </a:solidFill>
              </a:rPr>
              <a:t>unique strands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A29DD2-08E6-A0DD-14E5-E5B9EBC26789}"/>
              </a:ext>
            </a:extLst>
          </p:cNvPr>
          <p:cNvSpPr/>
          <p:nvPr/>
        </p:nvSpPr>
        <p:spPr>
          <a:xfrm>
            <a:off x="190832" y="3810000"/>
            <a:ext cx="261606" cy="241697"/>
          </a:xfrm>
          <a:prstGeom prst="rect">
            <a:avLst/>
          </a:prstGeom>
          <a:solidFill>
            <a:srgbClr val="FFF6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975524-C550-E351-3848-27C2E3A3990C}"/>
              </a:ext>
            </a:extLst>
          </p:cNvPr>
          <p:cNvSpPr/>
          <p:nvPr/>
        </p:nvSpPr>
        <p:spPr>
          <a:xfrm>
            <a:off x="190832" y="4441792"/>
            <a:ext cx="261606" cy="241697"/>
          </a:xfrm>
          <a:prstGeom prst="rect">
            <a:avLst/>
          </a:prstGeom>
          <a:solidFill>
            <a:srgbClr val="CB97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55A329-4302-3A56-146A-BF967FC60090}"/>
              </a:ext>
            </a:extLst>
          </p:cNvPr>
          <p:cNvSpPr/>
          <p:nvPr/>
        </p:nvSpPr>
        <p:spPr>
          <a:xfrm>
            <a:off x="190832" y="4128013"/>
            <a:ext cx="261606" cy="241697"/>
          </a:xfrm>
          <a:prstGeom prst="rect">
            <a:avLst/>
          </a:prstGeom>
          <a:solidFill>
            <a:srgbClr val="90A7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D3F5AC-EAAD-F897-E466-BFC87998F3CC}"/>
              </a:ext>
            </a:extLst>
          </p:cNvPr>
          <p:cNvSpPr/>
          <p:nvPr/>
        </p:nvSpPr>
        <p:spPr>
          <a:xfrm>
            <a:off x="1454557" y="3804796"/>
            <a:ext cx="261606" cy="241697"/>
          </a:xfrm>
          <a:prstGeom prst="rect">
            <a:avLst/>
          </a:prstGeom>
          <a:solidFill>
            <a:srgbClr val="EFB94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E3A5AB-3085-E257-2D59-B14281DE0D1E}"/>
              </a:ext>
            </a:extLst>
          </p:cNvPr>
          <p:cNvSpPr/>
          <p:nvPr/>
        </p:nvSpPr>
        <p:spPr>
          <a:xfrm>
            <a:off x="1454557" y="4128013"/>
            <a:ext cx="261606" cy="241697"/>
          </a:xfrm>
          <a:prstGeom prst="rect">
            <a:avLst/>
          </a:prstGeom>
          <a:solidFill>
            <a:srgbClr val="B4D56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4D69DB-C99B-42AE-C551-623CFFA02C32}"/>
              </a:ext>
            </a:extLst>
          </p:cNvPr>
          <p:cNvSpPr/>
          <p:nvPr/>
        </p:nvSpPr>
        <p:spPr>
          <a:xfrm>
            <a:off x="1454557" y="4441791"/>
            <a:ext cx="261606" cy="241697"/>
          </a:xfrm>
          <a:prstGeom prst="rect">
            <a:avLst/>
          </a:prstGeom>
          <a:solidFill>
            <a:srgbClr val="BDBE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559EA3-1E45-4423-53F0-22C7D4BD14B3}"/>
              </a:ext>
            </a:extLst>
          </p:cNvPr>
          <p:cNvSpPr txBox="1"/>
          <p:nvPr/>
        </p:nvSpPr>
        <p:spPr>
          <a:xfrm>
            <a:off x="421481" y="3792348"/>
            <a:ext cx="9453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Hairpin loop</a:t>
            </a:r>
            <a:endParaRPr lang="en-IE" sz="1200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7E8909-8DF1-402C-1D15-47F0B49F94E0}"/>
              </a:ext>
            </a:extLst>
          </p:cNvPr>
          <p:cNvSpPr txBox="1"/>
          <p:nvPr/>
        </p:nvSpPr>
        <p:spPr>
          <a:xfrm>
            <a:off x="421481" y="4114049"/>
            <a:ext cx="7774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Stack</a:t>
            </a:r>
            <a:endParaRPr lang="en-IE" sz="12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B20C1B-5515-A63F-459E-D0E458B698DF}"/>
              </a:ext>
            </a:extLst>
          </p:cNvPr>
          <p:cNvSpPr txBox="1"/>
          <p:nvPr/>
        </p:nvSpPr>
        <p:spPr>
          <a:xfrm>
            <a:off x="421481" y="4427359"/>
            <a:ext cx="985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Interior loop</a:t>
            </a:r>
            <a:endParaRPr lang="en-IE" sz="1200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2922D-B205-515E-27D7-0626DE1C4AEA}"/>
              </a:ext>
            </a:extLst>
          </p:cNvPr>
          <p:cNvSpPr txBox="1"/>
          <p:nvPr/>
        </p:nvSpPr>
        <p:spPr>
          <a:xfrm>
            <a:off x="1691829" y="3787793"/>
            <a:ext cx="985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Bulge</a:t>
            </a:r>
            <a:endParaRPr lang="en-IE" sz="120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7B916E-5198-3EF4-E210-FCF6AD261310}"/>
              </a:ext>
            </a:extLst>
          </p:cNvPr>
          <p:cNvSpPr txBox="1"/>
          <p:nvPr/>
        </p:nvSpPr>
        <p:spPr>
          <a:xfrm>
            <a:off x="1691829" y="4108845"/>
            <a:ext cx="985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Multiloop</a:t>
            </a:r>
            <a:endParaRPr lang="en-IE" sz="1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CA3C14-E6B2-9EFC-D670-E37E6BA35BF6}"/>
              </a:ext>
            </a:extLst>
          </p:cNvPr>
          <p:cNvSpPr txBox="1"/>
          <p:nvPr/>
        </p:nvSpPr>
        <p:spPr>
          <a:xfrm>
            <a:off x="1691829" y="4422625"/>
            <a:ext cx="985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Exterior loop</a:t>
            </a:r>
            <a:endParaRPr lang="en-IE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2E52A-05B4-6B18-2758-2BF217152404}"/>
              </a:ext>
            </a:extLst>
          </p:cNvPr>
          <p:cNvSpPr txBox="1"/>
          <p:nvPr/>
        </p:nvSpPr>
        <p:spPr>
          <a:xfrm>
            <a:off x="9614267" y="4837765"/>
            <a:ext cx="15165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Initiation penalty</a:t>
            </a:r>
            <a:endParaRPr lang="en-IE" sz="1500" dirty="0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91F97A3E-0832-AD5B-3508-1B1A0A1686D3}"/>
              </a:ext>
            </a:extLst>
          </p:cNvPr>
          <p:cNvSpPr/>
          <p:nvPr/>
        </p:nvSpPr>
        <p:spPr>
          <a:xfrm rot="16200000">
            <a:off x="10150049" y="3580233"/>
            <a:ext cx="433205" cy="200733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BAF131-902B-81ED-565E-D1C73ED602E5}"/>
              </a:ext>
            </a:extLst>
          </p:cNvPr>
          <p:cNvSpPr txBox="1"/>
          <p:nvPr/>
        </p:nvSpPr>
        <p:spPr>
          <a:xfrm>
            <a:off x="3219398" y="1034722"/>
            <a:ext cx="1174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4C13ACE-C367-B857-3D20-90AAB99D9552}"/>
              </a:ext>
            </a:extLst>
          </p:cNvPr>
          <p:cNvGrpSpPr/>
          <p:nvPr/>
        </p:nvGrpSpPr>
        <p:grpSpPr>
          <a:xfrm>
            <a:off x="190832" y="696553"/>
            <a:ext cx="4701789" cy="2974152"/>
            <a:chOff x="488778" y="760819"/>
            <a:chExt cx="4701789" cy="297415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9741E3-DCE2-8091-4455-3A1D7C4DDECE}"/>
                </a:ext>
              </a:extLst>
            </p:cNvPr>
            <p:cNvSpPr txBox="1"/>
            <p:nvPr/>
          </p:nvSpPr>
          <p:spPr>
            <a:xfrm>
              <a:off x="1269070" y="760819"/>
              <a:ext cx="247066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E" sz="1600" b="1" dirty="0"/>
                <a:t>Single stranded system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493AD1C-AF90-26BC-F929-121B84C60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8778" y="1187701"/>
              <a:ext cx="2371725" cy="254727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44" name="Picture 43" descr="A colorful ball with stripes&#10;&#10;Description automatically generated">
              <a:extLst>
                <a:ext uri="{FF2B5EF4-FFF2-40B4-BE49-F238E27FC236}">
                  <a16:creationId xmlns:a16="http://schemas.microsoft.com/office/drawing/2014/main" id="{0AF562E2-11D9-59E4-71FB-3EFCF653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476" y="1349699"/>
              <a:ext cx="2172091" cy="222327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6D5ECD31-5211-22A2-AAD0-3C54C6555117}"/>
              </a:ext>
            </a:extLst>
          </p:cNvPr>
          <p:cNvSpPr txBox="1">
            <a:spLocks/>
          </p:cNvSpPr>
          <p:nvPr/>
        </p:nvSpPr>
        <p:spPr>
          <a:xfrm>
            <a:off x="9244496" y="64463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41A386-07AC-47C5-9390-E0C5E9408386}" type="slidenum">
              <a:rPr lang="en-IE" smtClean="0"/>
              <a:pPr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1553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15" grpId="0"/>
      <p:bldP spid="16" grpId="0"/>
      <p:bldP spid="13" grpId="0" animBg="1"/>
      <p:bldP spid="6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C6F3F-A522-122A-5583-AF4DD5447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D92DE-50F7-5A8A-2263-C5BA66C58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7</a:t>
            </a:fld>
            <a:endParaRPr lang="en-IE"/>
          </a:p>
        </p:txBody>
      </p:sp>
      <p:pic>
        <p:nvPicPr>
          <p:cNvPr id="4" name="Picture 3" descr="A test tube with a dna strand&#10;&#10;AI-generated content may be incorrect.">
            <a:extLst>
              <a:ext uri="{FF2B5EF4-FFF2-40B4-BE49-F238E27FC236}">
                <a16:creationId xmlns:a16="http://schemas.microsoft.com/office/drawing/2014/main" id="{518C1682-1165-1CB4-4FFC-28881F62E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9410">
            <a:off x="5437776" y="272640"/>
            <a:ext cx="1316446" cy="1316446"/>
          </a:xfrm>
          <a:prstGeom prst="rect">
            <a:avLst/>
          </a:prstGeom>
        </p:spPr>
      </p:pic>
      <p:grpSp>
        <p:nvGrpSpPr>
          <p:cNvPr id="327" name="Group 326">
            <a:extLst>
              <a:ext uri="{FF2B5EF4-FFF2-40B4-BE49-F238E27FC236}">
                <a16:creationId xmlns:a16="http://schemas.microsoft.com/office/drawing/2014/main" id="{C1004FC4-9A5D-92A7-CD95-DF16BB6DABA6}"/>
              </a:ext>
            </a:extLst>
          </p:cNvPr>
          <p:cNvGrpSpPr/>
          <p:nvPr/>
        </p:nvGrpSpPr>
        <p:grpSpPr>
          <a:xfrm>
            <a:off x="2632686" y="1793900"/>
            <a:ext cx="1484020" cy="964833"/>
            <a:chOff x="2699301" y="1804285"/>
            <a:chExt cx="1484020" cy="964833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375FED2-97D4-8D3F-F923-9AAE036FD3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9716" y="2095225"/>
              <a:ext cx="1393605" cy="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2F26F0-0A61-2ED4-BB85-F575772D4648}"/>
                </a:ext>
              </a:extLst>
            </p:cNvPr>
            <p:cNvCxnSpPr>
              <a:cxnSpLocks/>
            </p:cNvCxnSpPr>
            <p:nvPr/>
          </p:nvCxnSpPr>
          <p:spPr>
            <a:xfrm>
              <a:off x="3091380" y="2012626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4020F6C-116A-8274-640D-289F673BDE9A}"/>
                </a:ext>
              </a:extLst>
            </p:cNvPr>
            <p:cNvCxnSpPr>
              <a:cxnSpLocks/>
            </p:cNvCxnSpPr>
            <p:nvPr/>
          </p:nvCxnSpPr>
          <p:spPr>
            <a:xfrm>
              <a:off x="3771867" y="2012626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AEEEDA3-B5FD-AE98-7DAA-AA66B8944624}"/>
                    </a:ext>
                  </a:extLst>
                </p:cNvPr>
                <p:cNvSpPr txBox="1"/>
                <p:nvPr/>
              </p:nvSpPr>
              <p:spPr>
                <a:xfrm>
                  <a:off x="3018679" y="1804285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AEEEDA3-B5FD-AE98-7DAA-AA66B89446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8679" y="1804285"/>
                  <a:ext cx="149079" cy="200055"/>
                </a:xfrm>
                <a:prstGeom prst="rect">
                  <a:avLst/>
                </a:prstGeom>
                <a:blipFill>
                  <a:blip r:embed="rId4"/>
                  <a:stretch>
                    <a:fillRect l="-24000" r="-24000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0E5A02A-DAEF-E6D6-0517-0646CB611E43}"/>
                    </a:ext>
                  </a:extLst>
                </p:cNvPr>
                <p:cNvSpPr txBox="1"/>
                <p:nvPr/>
              </p:nvSpPr>
              <p:spPr>
                <a:xfrm>
                  <a:off x="3697048" y="1809866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0E5A02A-DAEF-E6D6-0517-0646CB611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7048" y="1809866"/>
                  <a:ext cx="136256" cy="200055"/>
                </a:xfrm>
                <a:prstGeom prst="rect">
                  <a:avLst/>
                </a:prstGeom>
                <a:blipFill>
                  <a:blip r:embed="rId5"/>
                  <a:stretch>
                    <a:fillRect l="-31818" r="-27273" b="-625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6C7DE0A-4214-E706-C2F5-99983437D6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9301" y="2463949"/>
              <a:ext cx="1400632" cy="1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41FC88-BDB4-239E-D23A-69CA4DF42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71867" y="2135112"/>
              <a:ext cx="2029" cy="411437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0ACE7D-1FE3-BB71-03B9-25F875C17D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91839" y="2137286"/>
              <a:ext cx="2416" cy="409263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C9518EA-A326-5615-0DEA-61FB14A763A5}"/>
                    </a:ext>
                  </a:extLst>
                </p:cNvPr>
                <p:cNvSpPr txBox="1"/>
                <p:nvPr/>
              </p:nvSpPr>
              <p:spPr>
                <a:xfrm>
                  <a:off x="3698073" y="2569063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C9518EA-A326-5615-0DEA-61FB14A763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8073" y="2569063"/>
                  <a:ext cx="149079" cy="200055"/>
                </a:xfrm>
                <a:prstGeom prst="rect">
                  <a:avLst/>
                </a:prstGeom>
                <a:blipFill>
                  <a:blip r:embed="rId6"/>
                  <a:stretch>
                    <a:fillRect l="-29167" r="-25000" b="-6061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E255D8-F428-AB11-7FE1-8FE052F85B16}"/>
                    </a:ext>
                  </a:extLst>
                </p:cNvPr>
                <p:cNvSpPr txBox="1"/>
                <p:nvPr/>
              </p:nvSpPr>
              <p:spPr>
                <a:xfrm>
                  <a:off x="3023711" y="2560306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E255D8-F428-AB11-7FE1-8FE052F85B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3711" y="2560306"/>
                  <a:ext cx="136256" cy="200055"/>
                </a:xfrm>
                <a:prstGeom prst="rect">
                  <a:avLst/>
                </a:prstGeom>
                <a:blipFill>
                  <a:blip r:embed="rId7"/>
                  <a:stretch>
                    <a:fillRect l="-27273" r="-31818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AAB39648-04F3-AC12-2D34-F405A6CF83EB}"/>
              </a:ext>
            </a:extLst>
          </p:cNvPr>
          <p:cNvGrpSpPr/>
          <p:nvPr/>
        </p:nvGrpSpPr>
        <p:grpSpPr>
          <a:xfrm>
            <a:off x="8540371" y="1793543"/>
            <a:ext cx="1484020" cy="956365"/>
            <a:chOff x="6291777" y="1853301"/>
            <a:chExt cx="1484020" cy="95636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63DE981-F39E-B1E7-9C83-71475E3A52F4}"/>
                </a:ext>
              </a:extLst>
            </p:cNvPr>
            <p:cNvCxnSpPr>
              <a:cxnSpLocks/>
            </p:cNvCxnSpPr>
            <p:nvPr/>
          </p:nvCxnSpPr>
          <p:spPr>
            <a:xfrm>
              <a:off x="6382192" y="2144241"/>
              <a:ext cx="1393605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1AE5D7D-FA47-08FB-33D7-AF456609BC90}"/>
                </a:ext>
              </a:extLst>
            </p:cNvPr>
            <p:cNvCxnSpPr>
              <a:cxnSpLocks/>
            </p:cNvCxnSpPr>
            <p:nvPr/>
          </p:nvCxnSpPr>
          <p:spPr>
            <a:xfrm>
              <a:off x="6683856" y="2061642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D913DD5-BA2D-6CE0-FA57-59BAF346319B}"/>
                </a:ext>
              </a:extLst>
            </p:cNvPr>
            <p:cNvCxnSpPr>
              <a:cxnSpLocks/>
            </p:cNvCxnSpPr>
            <p:nvPr/>
          </p:nvCxnSpPr>
          <p:spPr>
            <a:xfrm>
              <a:off x="7364343" y="2061642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CB972EE-2EAD-4199-7BC8-C41D2BC45A39}"/>
                    </a:ext>
                  </a:extLst>
                </p:cNvPr>
                <p:cNvSpPr txBox="1"/>
                <p:nvPr/>
              </p:nvSpPr>
              <p:spPr>
                <a:xfrm>
                  <a:off x="6611155" y="1853301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CB972EE-2EAD-4199-7BC8-C41D2BC45A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1155" y="1853301"/>
                  <a:ext cx="149079" cy="200055"/>
                </a:xfrm>
                <a:prstGeom prst="rect">
                  <a:avLst/>
                </a:prstGeom>
                <a:blipFill>
                  <a:blip r:embed="rId4"/>
                  <a:stretch>
                    <a:fillRect l="-24000" r="-24000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448657E-ED67-8F5C-2ED7-4101112CB206}"/>
                    </a:ext>
                  </a:extLst>
                </p:cNvPr>
                <p:cNvSpPr txBox="1"/>
                <p:nvPr/>
              </p:nvSpPr>
              <p:spPr>
                <a:xfrm>
                  <a:off x="7289524" y="1858882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448657E-ED67-8F5C-2ED7-4101112CB2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9524" y="1858882"/>
                  <a:ext cx="136256" cy="200055"/>
                </a:xfrm>
                <a:prstGeom prst="rect">
                  <a:avLst/>
                </a:prstGeom>
                <a:blipFill>
                  <a:blip r:embed="rId5"/>
                  <a:stretch>
                    <a:fillRect l="-31818" r="-27273" b="-625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FC696DA-07A5-EF66-400A-FCD9EE13E2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1777" y="2512965"/>
              <a:ext cx="1400632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41BBD6C-A32E-9604-ED1F-F7E1F12E5A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64343" y="2184128"/>
              <a:ext cx="2029" cy="411437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0EA588-2B39-59F0-F7C9-313FF3883A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84315" y="2186302"/>
              <a:ext cx="2416" cy="409263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80B140-601C-A640-4532-F880B63A2CCF}"/>
                    </a:ext>
                  </a:extLst>
                </p:cNvPr>
                <p:cNvSpPr txBox="1"/>
                <p:nvPr/>
              </p:nvSpPr>
              <p:spPr>
                <a:xfrm>
                  <a:off x="7290549" y="2609611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80B140-601C-A640-4532-F880B63A2C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0549" y="2609611"/>
                  <a:ext cx="149079" cy="200055"/>
                </a:xfrm>
                <a:prstGeom prst="rect">
                  <a:avLst/>
                </a:prstGeom>
                <a:blipFill>
                  <a:blip r:embed="rId8"/>
                  <a:stretch>
                    <a:fillRect l="-29167" r="-25000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0BC88ED-D985-31A2-78F9-352F94AAA4FC}"/>
                    </a:ext>
                  </a:extLst>
                </p:cNvPr>
                <p:cNvSpPr txBox="1"/>
                <p:nvPr/>
              </p:nvSpPr>
              <p:spPr>
                <a:xfrm>
                  <a:off x="6616187" y="2608262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0BC88ED-D985-31A2-78F9-352F94AAA4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187" y="2608262"/>
                  <a:ext cx="136256" cy="200055"/>
                </a:xfrm>
                <a:prstGeom prst="rect">
                  <a:avLst/>
                </a:prstGeom>
                <a:blipFill>
                  <a:blip r:embed="rId7"/>
                  <a:stretch>
                    <a:fillRect l="-26087" r="-26087" b="-625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AF35AFD4-3149-5BB2-9C4C-41E384EE2F4B}"/>
              </a:ext>
            </a:extLst>
          </p:cNvPr>
          <p:cNvGrpSpPr/>
          <p:nvPr/>
        </p:nvGrpSpPr>
        <p:grpSpPr>
          <a:xfrm>
            <a:off x="2632686" y="3228432"/>
            <a:ext cx="1484020" cy="960598"/>
            <a:chOff x="2932185" y="3305574"/>
            <a:chExt cx="1484020" cy="960598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60F8DC6-035A-D146-F28A-DF8C1C30CB40}"/>
                </a:ext>
              </a:extLst>
            </p:cNvPr>
            <p:cNvCxnSpPr>
              <a:cxnSpLocks/>
            </p:cNvCxnSpPr>
            <p:nvPr/>
          </p:nvCxnSpPr>
          <p:spPr>
            <a:xfrm>
              <a:off x="3022600" y="3596514"/>
              <a:ext cx="1393605" cy="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1F00518-C65D-6104-337F-0A7EA421DF8F}"/>
                </a:ext>
              </a:extLst>
            </p:cNvPr>
            <p:cNvCxnSpPr>
              <a:cxnSpLocks/>
            </p:cNvCxnSpPr>
            <p:nvPr/>
          </p:nvCxnSpPr>
          <p:spPr>
            <a:xfrm>
              <a:off x="3324264" y="3513915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BA34D13-A250-5A5F-84E5-E0964463DAF5}"/>
                </a:ext>
              </a:extLst>
            </p:cNvPr>
            <p:cNvCxnSpPr>
              <a:cxnSpLocks/>
            </p:cNvCxnSpPr>
            <p:nvPr/>
          </p:nvCxnSpPr>
          <p:spPr>
            <a:xfrm>
              <a:off x="4004751" y="3513915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4C81AD2-9DDD-421D-B6B2-EC96FE45522E}"/>
                    </a:ext>
                  </a:extLst>
                </p:cNvPr>
                <p:cNvSpPr txBox="1"/>
                <p:nvPr/>
              </p:nvSpPr>
              <p:spPr>
                <a:xfrm>
                  <a:off x="3251563" y="3305574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4C81AD2-9DDD-421D-B6B2-EC96FE4552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1563" y="3305574"/>
                  <a:ext cx="149079" cy="200055"/>
                </a:xfrm>
                <a:prstGeom prst="rect">
                  <a:avLst/>
                </a:prstGeom>
                <a:blipFill>
                  <a:blip r:embed="rId9"/>
                  <a:stretch>
                    <a:fillRect l="-24000" r="-24000" b="-6061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8484F3A-AD84-2D21-D830-763D5854E63A}"/>
                    </a:ext>
                  </a:extLst>
                </p:cNvPr>
                <p:cNvSpPr txBox="1"/>
                <p:nvPr/>
              </p:nvSpPr>
              <p:spPr>
                <a:xfrm>
                  <a:off x="3929932" y="3311155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8484F3A-AD84-2D21-D830-763D5854E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932" y="3311155"/>
                  <a:ext cx="136256" cy="200055"/>
                </a:xfrm>
                <a:prstGeom prst="rect">
                  <a:avLst/>
                </a:prstGeom>
                <a:blipFill>
                  <a:blip r:embed="rId5"/>
                  <a:stretch>
                    <a:fillRect l="-31818" r="-27273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4B66378-18D4-C96E-3545-27BE2D679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2185" y="3965238"/>
              <a:ext cx="1400632" cy="1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743CDFA-0873-4DB7-C878-98290B6326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4751" y="3636401"/>
              <a:ext cx="2029" cy="411437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A1E2D1-41E8-DC88-EC1B-50A818DDDF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7139" y="3888317"/>
              <a:ext cx="0" cy="159521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7627CCD-8B28-477B-4AC9-8B2F46EB1C46}"/>
                    </a:ext>
                  </a:extLst>
                </p:cNvPr>
                <p:cNvSpPr txBox="1"/>
                <p:nvPr/>
              </p:nvSpPr>
              <p:spPr>
                <a:xfrm>
                  <a:off x="3930957" y="4066117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7627CCD-8B28-477B-4AC9-8B2F46EB1C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0957" y="4066117"/>
                  <a:ext cx="149079" cy="200055"/>
                </a:xfrm>
                <a:prstGeom prst="rect">
                  <a:avLst/>
                </a:prstGeom>
                <a:blipFill>
                  <a:blip r:embed="rId8"/>
                  <a:stretch>
                    <a:fillRect l="-29167" r="-25000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38038F7-4A97-084C-F7C1-92B409383ECD}"/>
                    </a:ext>
                  </a:extLst>
                </p:cNvPr>
                <p:cNvSpPr txBox="1"/>
                <p:nvPr/>
              </p:nvSpPr>
              <p:spPr>
                <a:xfrm>
                  <a:off x="3256595" y="4064768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38038F7-4A97-084C-F7C1-92B409383E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595" y="4064768"/>
                  <a:ext cx="136256" cy="200055"/>
                </a:xfrm>
                <a:prstGeom prst="rect">
                  <a:avLst/>
                </a:prstGeom>
                <a:blipFill>
                  <a:blip r:embed="rId7"/>
                  <a:stretch>
                    <a:fillRect l="-27273" r="-31818" b="-625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AFEE0EAD-8671-E21E-BC51-26B569F9C46D}"/>
              </a:ext>
            </a:extLst>
          </p:cNvPr>
          <p:cNvGrpSpPr/>
          <p:nvPr/>
        </p:nvGrpSpPr>
        <p:grpSpPr>
          <a:xfrm>
            <a:off x="8495164" y="3634597"/>
            <a:ext cx="1484020" cy="956365"/>
            <a:chOff x="6384145" y="3199964"/>
            <a:chExt cx="1484020" cy="95636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ACBADBB-6A58-F0DD-6F90-07AF5AF4280E}"/>
                </a:ext>
              </a:extLst>
            </p:cNvPr>
            <p:cNvCxnSpPr>
              <a:cxnSpLocks/>
            </p:cNvCxnSpPr>
            <p:nvPr/>
          </p:nvCxnSpPr>
          <p:spPr>
            <a:xfrm>
              <a:off x="6474560" y="3490904"/>
              <a:ext cx="1393605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120F351-5712-6F19-8C11-FAA1891A137C}"/>
                </a:ext>
              </a:extLst>
            </p:cNvPr>
            <p:cNvCxnSpPr>
              <a:cxnSpLocks/>
            </p:cNvCxnSpPr>
            <p:nvPr/>
          </p:nvCxnSpPr>
          <p:spPr>
            <a:xfrm>
              <a:off x="6776224" y="3408305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78CA11F-D13F-AE6F-B20B-EBBD4F7C0573}"/>
                </a:ext>
              </a:extLst>
            </p:cNvPr>
            <p:cNvCxnSpPr>
              <a:cxnSpLocks/>
            </p:cNvCxnSpPr>
            <p:nvPr/>
          </p:nvCxnSpPr>
          <p:spPr>
            <a:xfrm>
              <a:off x="7456711" y="3408305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E1993F1-B11B-64AF-2757-A1B878E4A8EB}"/>
                    </a:ext>
                  </a:extLst>
                </p:cNvPr>
                <p:cNvSpPr txBox="1"/>
                <p:nvPr/>
              </p:nvSpPr>
              <p:spPr>
                <a:xfrm>
                  <a:off x="6703523" y="3199964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E1993F1-B11B-64AF-2757-A1B878E4A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3523" y="3199964"/>
                  <a:ext cx="149079" cy="200055"/>
                </a:xfrm>
                <a:prstGeom prst="rect">
                  <a:avLst/>
                </a:prstGeom>
                <a:blipFill>
                  <a:blip r:embed="rId8"/>
                  <a:stretch>
                    <a:fillRect l="-29167" r="-25000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A3FB4896-6C01-5802-4237-D0163C50A1B6}"/>
                    </a:ext>
                  </a:extLst>
                </p:cNvPr>
                <p:cNvSpPr txBox="1"/>
                <p:nvPr/>
              </p:nvSpPr>
              <p:spPr>
                <a:xfrm>
                  <a:off x="7381892" y="3205545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A3FB4896-6C01-5802-4237-D0163C50A1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1892" y="3205545"/>
                  <a:ext cx="136256" cy="200055"/>
                </a:xfrm>
                <a:prstGeom prst="rect">
                  <a:avLst/>
                </a:prstGeom>
                <a:blipFill>
                  <a:blip r:embed="rId7"/>
                  <a:stretch>
                    <a:fillRect l="-26087" r="-26087" b="-625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EEB6E351-748E-4C7D-68B7-F1B5758F1E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4145" y="3859628"/>
              <a:ext cx="1400632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ECE56ED-BC64-B70C-B605-F853934103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6711" y="3530791"/>
              <a:ext cx="2029" cy="411437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F2C1E3E7-6B49-0F7E-FAB7-098BD5CCFA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9099" y="3782707"/>
              <a:ext cx="0" cy="159521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6A53624B-FE06-33B5-A537-EB1387CF4447}"/>
                    </a:ext>
                  </a:extLst>
                </p:cNvPr>
                <p:cNvSpPr txBox="1"/>
                <p:nvPr/>
              </p:nvSpPr>
              <p:spPr>
                <a:xfrm>
                  <a:off x="7382917" y="3956274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6A53624B-FE06-33B5-A537-EB1387CF4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2917" y="3956274"/>
                  <a:ext cx="149079" cy="200055"/>
                </a:xfrm>
                <a:prstGeom prst="rect">
                  <a:avLst/>
                </a:prstGeom>
                <a:blipFill>
                  <a:blip r:embed="rId4"/>
                  <a:stretch>
                    <a:fillRect l="-24000" r="-24000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7BCB6C9B-4B9A-9BA1-D034-318B3C1F54A6}"/>
                    </a:ext>
                  </a:extLst>
                </p:cNvPr>
                <p:cNvSpPr txBox="1"/>
                <p:nvPr/>
              </p:nvSpPr>
              <p:spPr>
                <a:xfrm>
                  <a:off x="6708555" y="3950692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7BCB6C9B-4B9A-9BA1-D034-318B3C1F5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555" y="3950692"/>
                  <a:ext cx="136256" cy="200055"/>
                </a:xfrm>
                <a:prstGeom prst="rect">
                  <a:avLst/>
                </a:prstGeom>
                <a:blipFill>
                  <a:blip r:embed="rId5"/>
                  <a:stretch>
                    <a:fillRect l="-31818" r="-27273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0AE9BA38-908A-3DD8-5B93-94E0A6D76CA6}"/>
              </a:ext>
            </a:extLst>
          </p:cNvPr>
          <p:cNvGrpSpPr/>
          <p:nvPr/>
        </p:nvGrpSpPr>
        <p:grpSpPr>
          <a:xfrm>
            <a:off x="2632686" y="4252873"/>
            <a:ext cx="1484020" cy="960598"/>
            <a:chOff x="2931160" y="4664729"/>
            <a:chExt cx="1484020" cy="960598"/>
          </a:xfrm>
        </p:grpSpPr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6281426A-EF09-DC97-1296-C2CE51076481}"/>
                </a:ext>
              </a:extLst>
            </p:cNvPr>
            <p:cNvCxnSpPr>
              <a:cxnSpLocks/>
            </p:cNvCxnSpPr>
            <p:nvPr/>
          </p:nvCxnSpPr>
          <p:spPr>
            <a:xfrm>
              <a:off x="3021575" y="4955669"/>
              <a:ext cx="1393605" cy="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3F7DD438-D61B-A22B-B0BE-CDA556D3FA1C}"/>
                </a:ext>
              </a:extLst>
            </p:cNvPr>
            <p:cNvCxnSpPr>
              <a:cxnSpLocks/>
            </p:cNvCxnSpPr>
            <p:nvPr/>
          </p:nvCxnSpPr>
          <p:spPr>
            <a:xfrm>
              <a:off x="3323239" y="4873070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0229215-EAE6-BAC8-FD01-942ABCBAFECE}"/>
                </a:ext>
              </a:extLst>
            </p:cNvPr>
            <p:cNvCxnSpPr>
              <a:cxnSpLocks/>
            </p:cNvCxnSpPr>
            <p:nvPr/>
          </p:nvCxnSpPr>
          <p:spPr>
            <a:xfrm>
              <a:off x="4003726" y="4873070"/>
              <a:ext cx="0" cy="16519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0E485256-F454-D56C-6825-E5E6FAF1EC66}"/>
                    </a:ext>
                  </a:extLst>
                </p:cNvPr>
                <p:cNvSpPr txBox="1"/>
                <p:nvPr/>
              </p:nvSpPr>
              <p:spPr>
                <a:xfrm>
                  <a:off x="3250538" y="4664729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0E485256-F454-D56C-6825-E5E6FAF1EC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0538" y="4664729"/>
                  <a:ext cx="149079" cy="200055"/>
                </a:xfrm>
                <a:prstGeom prst="rect">
                  <a:avLst/>
                </a:prstGeom>
                <a:blipFill>
                  <a:blip r:embed="rId9"/>
                  <a:stretch>
                    <a:fillRect l="-24000" r="-24000" b="-6061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3FD9EBBE-A7FE-6C7E-4AD6-5A5E055807DC}"/>
                    </a:ext>
                  </a:extLst>
                </p:cNvPr>
                <p:cNvSpPr txBox="1"/>
                <p:nvPr/>
              </p:nvSpPr>
              <p:spPr>
                <a:xfrm>
                  <a:off x="3928907" y="4670310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3FD9EBBE-A7FE-6C7E-4AD6-5A5E055807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8907" y="4670310"/>
                  <a:ext cx="136256" cy="200055"/>
                </a:xfrm>
                <a:prstGeom prst="rect">
                  <a:avLst/>
                </a:prstGeom>
                <a:blipFill>
                  <a:blip r:embed="rId10"/>
                  <a:stretch>
                    <a:fillRect l="-31818" r="-27273" b="-6061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27D715FB-8276-C840-EB4E-65EC9F7CE2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1160" y="5324393"/>
              <a:ext cx="1400632" cy="1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EBCCAE0-427B-496B-68C5-8BAB96276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3726" y="5236633"/>
              <a:ext cx="2029" cy="17036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FDE89DD6-3743-1FE7-6042-0556DC8D6B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23698" y="4997730"/>
              <a:ext cx="2416" cy="409263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1F8138F4-DC0A-6B7A-F4DB-4F11275ED7F1}"/>
                    </a:ext>
                  </a:extLst>
                </p:cNvPr>
                <p:cNvSpPr txBox="1"/>
                <p:nvPr/>
              </p:nvSpPr>
              <p:spPr>
                <a:xfrm>
                  <a:off x="3929932" y="5425272"/>
                  <a:ext cx="149079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1F8138F4-DC0A-6B7A-F4DB-4F11275ED7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932" y="5425272"/>
                  <a:ext cx="149079" cy="200055"/>
                </a:xfrm>
                <a:prstGeom prst="rect">
                  <a:avLst/>
                </a:prstGeom>
                <a:blipFill>
                  <a:blip r:embed="rId8"/>
                  <a:stretch>
                    <a:fillRect l="-29167" r="-25000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4" name="TextBox 323">
                  <a:extLst>
                    <a:ext uri="{FF2B5EF4-FFF2-40B4-BE49-F238E27FC236}">
                      <a16:creationId xmlns:a16="http://schemas.microsoft.com/office/drawing/2014/main" id="{E354FCC5-4718-4106-D943-967CB5F3ADD1}"/>
                    </a:ext>
                  </a:extLst>
                </p:cNvPr>
                <p:cNvSpPr txBox="1"/>
                <p:nvPr/>
              </p:nvSpPr>
              <p:spPr>
                <a:xfrm>
                  <a:off x="3255570" y="5419690"/>
                  <a:ext cx="136256" cy="200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300" b="1" dirty="0"/>
                </a:p>
              </p:txBody>
            </p:sp>
          </mc:Choice>
          <mc:Fallback xmlns="">
            <p:sp>
              <p:nvSpPr>
                <p:cNvPr id="324" name="TextBox 323">
                  <a:extLst>
                    <a:ext uri="{FF2B5EF4-FFF2-40B4-BE49-F238E27FC236}">
                      <a16:creationId xmlns:a16="http://schemas.microsoft.com/office/drawing/2014/main" id="{E354FCC5-4718-4106-D943-967CB5F3AD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5570" y="5419690"/>
                  <a:ext cx="136256" cy="200055"/>
                </a:xfrm>
                <a:prstGeom prst="rect">
                  <a:avLst/>
                </a:prstGeom>
                <a:blipFill>
                  <a:blip r:embed="rId7"/>
                  <a:stretch>
                    <a:fillRect l="-27273" r="-31818" b="-303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E6472843-1E39-08DC-7045-3769AF8B8512}"/>
                  </a:ext>
                </a:extLst>
              </p:cNvPr>
              <p:cNvSpPr/>
              <p:nvPr/>
            </p:nvSpPr>
            <p:spPr>
              <a:xfrm>
                <a:off x="907237" y="5607074"/>
                <a:ext cx="4419010" cy="834798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 </m:t>
                      </m:r>
                      <m:r>
                        <m:rPr>
                          <m:sty m:val="p"/>
                        </m:rPr>
                        <a:rPr lang="en-IE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I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</m:oMath>
                  </m:oMathPara>
                </a14:m>
                <a:endParaRPr lang="en-I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E6472843-1E39-08DC-7045-3769AF8B85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37" y="5607074"/>
                <a:ext cx="4419010" cy="8347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8472B471-BDDC-2C6B-3B43-0A9C10FE4BAF}"/>
                  </a:ext>
                </a:extLst>
              </p:cNvPr>
              <p:cNvSpPr/>
              <p:nvPr/>
            </p:nvSpPr>
            <p:spPr>
              <a:xfrm>
                <a:off x="6321376" y="5607074"/>
                <a:ext cx="5330896" cy="83479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m:rPr>
                          <m:sty m:val="p"/>
                        </m:rPr>
                        <a:rPr lang="en-I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  <m:r>
                        <a:rPr lang="en-I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E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IE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IE" b="1" i="0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𝐥𝐨𝐠</m:t>
                      </m:r>
                      <m:r>
                        <a:rPr lang="en-IE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8472B471-BDDC-2C6B-3B43-0A9C10FE4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376" y="5607074"/>
                <a:ext cx="5330896" cy="8347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5" name="Rectangle 334">
            <a:extLst>
              <a:ext uri="{FF2B5EF4-FFF2-40B4-BE49-F238E27FC236}">
                <a16:creationId xmlns:a16="http://schemas.microsoft.com/office/drawing/2014/main" id="{A87E7641-8172-9693-D4AD-4B9904AC3931}"/>
              </a:ext>
            </a:extLst>
          </p:cNvPr>
          <p:cNvSpPr/>
          <p:nvPr/>
        </p:nvSpPr>
        <p:spPr>
          <a:xfrm>
            <a:off x="1318666" y="1607420"/>
            <a:ext cx="3596153" cy="37206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125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D662764A-5BE6-CABC-2A3E-8C60446F288C}"/>
              </a:ext>
            </a:extLst>
          </p:cNvPr>
          <p:cNvSpPr/>
          <p:nvPr/>
        </p:nvSpPr>
        <p:spPr>
          <a:xfrm>
            <a:off x="7367954" y="1607420"/>
            <a:ext cx="3237741" cy="37206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125"/>
          </a:p>
        </p:txBody>
      </p: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44B95B64-0BCF-26E3-1348-6301C95F4307}"/>
              </a:ext>
            </a:extLst>
          </p:cNvPr>
          <p:cNvGrpSpPr/>
          <p:nvPr/>
        </p:nvGrpSpPr>
        <p:grpSpPr>
          <a:xfrm>
            <a:off x="7430523" y="1455764"/>
            <a:ext cx="2979538" cy="1538883"/>
            <a:chOff x="7430523" y="1361160"/>
            <a:chExt cx="2979538" cy="1538883"/>
          </a:xfrm>
        </p:grpSpPr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D4B0777B-5F1C-702A-F19B-B7FBA64CD793}"/>
                </a:ext>
              </a:extLst>
            </p:cNvPr>
            <p:cNvSpPr txBox="1"/>
            <p:nvPr/>
          </p:nvSpPr>
          <p:spPr>
            <a:xfrm>
              <a:off x="8173871" y="1361160"/>
              <a:ext cx="2236190" cy="153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E" sz="10000" dirty="0">
                  <a:solidFill>
                    <a:srgbClr val="FF0000"/>
                  </a:solidFill>
                </a:rPr>
                <a:t>[     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4" name="TextBox 343">
                  <a:extLst>
                    <a:ext uri="{FF2B5EF4-FFF2-40B4-BE49-F238E27FC236}">
                      <a16:creationId xmlns:a16="http://schemas.microsoft.com/office/drawing/2014/main" id="{D5AD4652-B08E-42F4-DFBB-272C38F5D9B3}"/>
                    </a:ext>
                  </a:extLst>
                </p:cNvPr>
                <p:cNvSpPr txBox="1"/>
                <p:nvPr/>
              </p:nvSpPr>
              <p:spPr>
                <a:xfrm>
                  <a:off x="7430523" y="1612960"/>
                  <a:ext cx="814325" cy="12311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8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oMath>
                    </m:oMathPara>
                  </a14:m>
                  <a:endParaRPr lang="en-IE" sz="8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4" name="TextBox 343">
                  <a:extLst>
                    <a:ext uri="{FF2B5EF4-FFF2-40B4-BE49-F238E27FC236}">
                      <a16:creationId xmlns:a16="http://schemas.microsoft.com/office/drawing/2014/main" id="{D5AD4652-B08E-42F4-DFBB-272C38F5D9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0523" y="1612960"/>
                  <a:ext cx="814325" cy="123110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AB55A1C2-950E-F3A4-183D-5F58DC6547C7}"/>
              </a:ext>
            </a:extLst>
          </p:cNvPr>
          <p:cNvGrpSpPr/>
          <p:nvPr/>
        </p:nvGrpSpPr>
        <p:grpSpPr>
          <a:xfrm>
            <a:off x="7430523" y="3220517"/>
            <a:ext cx="2979538" cy="1538883"/>
            <a:chOff x="7430523" y="3105014"/>
            <a:chExt cx="2979538" cy="1538883"/>
          </a:xfrm>
        </p:grpSpPr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B78CDC4C-6DAE-FA68-E0AF-5F70E46E4DE3}"/>
                </a:ext>
              </a:extLst>
            </p:cNvPr>
            <p:cNvSpPr txBox="1"/>
            <p:nvPr/>
          </p:nvSpPr>
          <p:spPr>
            <a:xfrm>
              <a:off x="8173871" y="3105014"/>
              <a:ext cx="2236190" cy="153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E" sz="10000" dirty="0">
                  <a:solidFill>
                    <a:srgbClr val="FF0000"/>
                  </a:solidFill>
                </a:rPr>
                <a:t>[     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6" name="TextBox 345">
                  <a:extLst>
                    <a:ext uri="{FF2B5EF4-FFF2-40B4-BE49-F238E27FC236}">
                      <a16:creationId xmlns:a16="http://schemas.microsoft.com/office/drawing/2014/main" id="{61C41827-321A-A953-1387-F12379AAA56A}"/>
                    </a:ext>
                  </a:extLst>
                </p:cNvPr>
                <p:cNvSpPr txBox="1"/>
                <p:nvPr/>
              </p:nvSpPr>
              <p:spPr>
                <a:xfrm>
                  <a:off x="7430523" y="3356814"/>
                  <a:ext cx="814325" cy="12311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8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oMath>
                    </m:oMathPara>
                  </a14:m>
                  <a:endParaRPr lang="en-IE" sz="8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6" name="TextBox 345">
                  <a:extLst>
                    <a:ext uri="{FF2B5EF4-FFF2-40B4-BE49-F238E27FC236}">
                      <a16:creationId xmlns:a16="http://schemas.microsoft.com/office/drawing/2014/main" id="{61C41827-321A-A953-1387-F12379AAA5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0523" y="3356814"/>
                  <a:ext cx="814325" cy="123110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331BBEEE-8187-4DF4-1419-467CF59A569E}"/>
              </a:ext>
            </a:extLst>
          </p:cNvPr>
          <p:cNvGrpSpPr/>
          <p:nvPr/>
        </p:nvGrpSpPr>
        <p:grpSpPr>
          <a:xfrm>
            <a:off x="1547813" y="910864"/>
            <a:ext cx="1374861" cy="343904"/>
            <a:chOff x="238623" y="351850"/>
            <a:chExt cx="2199777" cy="550247"/>
          </a:xfrm>
        </p:grpSpPr>
        <p:cxnSp>
          <p:nvCxnSpPr>
            <p:cNvPr id="361" name="Straight Arrow Connector 360">
              <a:extLst>
                <a:ext uri="{FF2B5EF4-FFF2-40B4-BE49-F238E27FC236}">
                  <a16:creationId xmlns:a16="http://schemas.microsoft.com/office/drawing/2014/main" id="{31DBCB8C-C805-8B08-740F-3650B547BAE4}"/>
                </a:ext>
              </a:extLst>
            </p:cNvPr>
            <p:cNvCxnSpPr>
              <a:cxnSpLocks/>
            </p:cNvCxnSpPr>
            <p:nvPr/>
          </p:nvCxnSpPr>
          <p:spPr>
            <a:xfrm>
              <a:off x="238623" y="769938"/>
              <a:ext cx="2199777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A84401BA-67E7-5A74-8F8C-87A04C8655B8}"/>
                </a:ext>
              </a:extLst>
            </p:cNvPr>
            <p:cNvCxnSpPr>
              <a:cxnSpLocks/>
            </p:cNvCxnSpPr>
            <p:nvPr/>
          </p:nvCxnSpPr>
          <p:spPr>
            <a:xfrm>
              <a:off x="857250" y="637779"/>
              <a:ext cx="0" cy="26431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865F6819-CA70-B572-0F2C-E3305CD1841D}"/>
                </a:ext>
              </a:extLst>
            </p:cNvPr>
            <p:cNvCxnSpPr>
              <a:cxnSpLocks/>
            </p:cNvCxnSpPr>
            <p:nvPr/>
          </p:nvCxnSpPr>
          <p:spPr>
            <a:xfrm>
              <a:off x="1645444" y="637779"/>
              <a:ext cx="0" cy="26431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4" name="TextBox 363">
                  <a:extLst>
                    <a:ext uri="{FF2B5EF4-FFF2-40B4-BE49-F238E27FC236}">
                      <a16:creationId xmlns:a16="http://schemas.microsoft.com/office/drawing/2014/main" id="{5088C22A-8D93-AC1E-2F0A-1E5DD579464D}"/>
                    </a:ext>
                  </a:extLst>
                </p:cNvPr>
                <p:cNvSpPr txBox="1"/>
                <p:nvPr/>
              </p:nvSpPr>
              <p:spPr>
                <a:xfrm>
                  <a:off x="757864" y="351850"/>
                  <a:ext cx="2051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25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125" b="1" dirty="0"/>
                </a:p>
              </p:txBody>
            </p:sp>
          </mc:Choice>
          <mc:Fallback xmlns="">
            <p:sp>
              <p:nvSpPr>
                <p:cNvPr id="364" name="TextBox 363">
                  <a:extLst>
                    <a:ext uri="{FF2B5EF4-FFF2-40B4-BE49-F238E27FC236}">
                      <a16:creationId xmlns:a16="http://schemas.microsoft.com/office/drawing/2014/main" id="{5088C22A-8D93-AC1E-2F0A-1E5DD5794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864" y="351850"/>
                  <a:ext cx="20518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3810" r="-23810" b="-7143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5" name="TextBox 364">
                  <a:extLst>
                    <a:ext uri="{FF2B5EF4-FFF2-40B4-BE49-F238E27FC236}">
                      <a16:creationId xmlns:a16="http://schemas.microsoft.com/office/drawing/2014/main" id="{931AA520-B847-AE00-6EE4-1E50931EC438}"/>
                    </a:ext>
                  </a:extLst>
                </p:cNvPr>
                <p:cNvSpPr txBox="1"/>
                <p:nvPr/>
              </p:nvSpPr>
              <p:spPr>
                <a:xfrm>
                  <a:off x="1555035" y="360780"/>
                  <a:ext cx="1872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25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125" b="1" dirty="0"/>
                </a:p>
              </p:txBody>
            </p:sp>
          </mc:Choice>
          <mc:Fallback xmlns="">
            <p:sp>
              <p:nvSpPr>
                <p:cNvPr id="365" name="TextBox 364">
                  <a:extLst>
                    <a:ext uri="{FF2B5EF4-FFF2-40B4-BE49-F238E27FC236}">
                      <a16:creationId xmlns:a16="http://schemas.microsoft.com/office/drawing/2014/main" id="{931AA520-B847-AE00-6EE4-1E50931EC4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5035" y="360780"/>
                  <a:ext cx="187232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6316" r="-31579" b="-7143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55EE0ED9-5F13-D27C-3891-081101F53654}"/>
              </a:ext>
            </a:extLst>
          </p:cNvPr>
          <p:cNvGrpSpPr/>
          <p:nvPr/>
        </p:nvGrpSpPr>
        <p:grpSpPr>
          <a:xfrm>
            <a:off x="3230033" y="910864"/>
            <a:ext cx="1385207" cy="343904"/>
            <a:chOff x="222069" y="351850"/>
            <a:chExt cx="2216331" cy="550247"/>
          </a:xfrm>
        </p:grpSpPr>
        <p:cxnSp>
          <p:nvCxnSpPr>
            <p:cNvPr id="367" name="Straight Arrow Connector 366">
              <a:extLst>
                <a:ext uri="{FF2B5EF4-FFF2-40B4-BE49-F238E27FC236}">
                  <a16:creationId xmlns:a16="http://schemas.microsoft.com/office/drawing/2014/main" id="{E1C331A3-2A7F-8AC4-0C44-378BC6FF6735}"/>
                </a:ext>
              </a:extLst>
            </p:cNvPr>
            <p:cNvCxnSpPr>
              <a:cxnSpLocks/>
            </p:cNvCxnSpPr>
            <p:nvPr/>
          </p:nvCxnSpPr>
          <p:spPr>
            <a:xfrm>
              <a:off x="222069" y="769938"/>
              <a:ext cx="2216331" cy="0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9F85A480-86D5-4A6E-856C-88465A3CD430}"/>
                </a:ext>
              </a:extLst>
            </p:cNvPr>
            <p:cNvCxnSpPr>
              <a:cxnSpLocks/>
            </p:cNvCxnSpPr>
            <p:nvPr/>
          </p:nvCxnSpPr>
          <p:spPr>
            <a:xfrm>
              <a:off x="857250" y="637779"/>
              <a:ext cx="0" cy="26431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7B7587D2-7FD6-F4BE-EE63-404FF176B664}"/>
                </a:ext>
              </a:extLst>
            </p:cNvPr>
            <p:cNvCxnSpPr>
              <a:cxnSpLocks/>
            </p:cNvCxnSpPr>
            <p:nvPr/>
          </p:nvCxnSpPr>
          <p:spPr>
            <a:xfrm>
              <a:off x="1645444" y="637779"/>
              <a:ext cx="0" cy="26431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0" name="TextBox 369">
                  <a:extLst>
                    <a:ext uri="{FF2B5EF4-FFF2-40B4-BE49-F238E27FC236}">
                      <a16:creationId xmlns:a16="http://schemas.microsoft.com/office/drawing/2014/main" id="{DF6BB481-B950-D249-067E-2FFD885BD6A1}"/>
                    </a:ext>
                  </a:extLst>
                </p:cNvPr>
                <p:cNvSpPr txBox="1"/>
                <p:nvPr/>
              </p:nvSpPr>
              <p:spPr>
                <a:xfrm>
                  <a:off x="757864" y="351850"/>
                  <a:ext cx="2051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25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125" b="1" dirty="0"/>
                </a:p>
              </p:txBody>
            </p:sp>
          </mc:Choice>
          <mc:Fallback xmlns="">
            <p:sp>
              <p:nvSpPr>
                <p:cNvPr id="370" name="TextBox 369">
                  <a:extLst>
                    <a:ext uri="{FF2B5EF4-FFF2-40B4-BE49-F238E27FC236}">
                      <a16:creationId xmlns:a16="http://schemas.microsoft.com/office/drawing/2014/main" id="{DF6BB481-B950-D249-067E-2FFD885BD6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864" y="351850"/>
                  <a:ext cx="20518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3810" r="-23810" b="-7143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1" name="TextBox 370">
                  <a:extLst>
                    <a:ext uri="{FF2B5EF4-FFF2-40B4-BE49-F238E27FC236}">
                      <a16:creationId xmlns:a16="http://schemas.microsoft.com/office/drawing/2014/main" id="{C1F73CB4-B5E0-C231-7D89-E8BBEDC282D8}"/>
                    </a:ext>
                  </a:extLst>
                </p:cNvPr>
                <p:cNvSpPr txBox="1"/>
                <p:nvPr/>
              </p:nvSpPr>
              <p:spPr>
                <a:xfrm>
                  <a:off x="1546058" y="360780"/>
                  <a:ext cx="1872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25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125" b="1" dirty="0"/>
                </a:p>
              </p:txBody>
            </p:sp>
          </mc:Choice>
          <mc:Fallback xmlns="">
            <p:sp>
              <p:nvSpPr>
                <p:cNvPr id="371" name="TextBox 370">
                  <a:extLst>
                    <a:ext uri="{FF2B5EF4-FFF2-40B4-BE49-F238E27FC236}">
                      <a16:creationId xmlns:a16="http://schemas.microsoft.com/office/drawing/2014/main" id="{C1F73CB4-B5E0-C231-7D89-E8BBEDC282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058" y="360780"/>
                  <a:ext cx="187232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6316" r="-31579" b="-7143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E722A9D4-8353-6F88-5146-2DB1CD298B48}"/>
              </a:ext>
            </a:extLst>
          </p:cNvPr>
          <p:cNvGrpSpPr/>
          <p:nvPr/>
        </p:nvGrpSpPr>
        <p:grpSpPr>
          <a:xfrm>
            <a:off x="7430523" y="945076"/>
            <a:ext cx="1329371" cy="343904"/>
            <a:chOff x="311407" y="351850"/>
            <a:chExt cx="2126993" cy="550247"/>
          </a:xfrm>
        </p:grpSpPr>
        <p:cxnSp>
          <p:nvCxnSpPr>
            <p:cNvPr id="374" name="Straight Arrow Connector 373">
              <a:extLst>
                <a:ext uri="{FF2B5EF4-FFF2-40B4-BE49-F238E27FC236}">
                  <a16:creationId xmlns:a16="http://schemas.microsoft.com/office/drawing/2014/main" id="{02BE4937-9029-DA81-BDA9-6CA8CAC42BD5}"/>
                </a:ext>
              </a:extLst>
            </p:cNvPr>
            <p:cNvCxnSpPr>
              <a:cxnSpLocks/>
            </p:cNvCxnSpPr>
            <p:nvPr/>
          </p:nvCxnSpPr>
          <p:spPr>
            <a:xfrm>
              <a:off x="311407" y="769938"/>
              <a:ext cx="212699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329B5A30-485F-AB14-F6A3-C7AE2E57D608}"/>
                </a:ext>
              </a:extLst>
            </p:cNvPr>
            <p:cNvCxnSpPr>
              <a:cxnSpLocks/>
            </p:cNvCxnSpPr>
            <p:nvPr/>
          </p:nvCxnSpPr>
          <p:spPr>
            <a:xfrm>
              <a:off x="857250" y="637779"/>
              <a:ext cx="0" cy="26431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00BBC524-BEBC-0629-C886-67B06B9CC76D}"/>
                </a:ext>
              </a:extLst>
            </p:cNvPr>
            <p:cNvCxnSpPr>
              <a:cxnSpLocks/>
            </p:cNvCxnSpPr>
            <p:nvPr/>
          </p:nvCxnSpPr>
          <p:spPr>
            <a:xfrm>
              <a:off x="1645444" y="637779"/>
              <a:ext cx="0" cy="26431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7" name="TextBox 376">
                  <a:extLst>
                    <a:ext uri="{FF2B5EF4-FFF2-40B4-BE49-F238E27FC236}">
                      <a16:creationId xmlns:a16="http://schemas.microsoft.com/office/drawing/2014/main" id="{49963BDE-B970-5BB0-EED3-D15DB3FDA3EC}"/>
                    </a:ext>
                  </a:extLst>
                </p:cNvPr>
                <p:cNvSpPr txBox="1"/>
                <p:nvPr/>
              </p:nvSpPr>
              <p:spPr>
                <a:xfrm>
                  <a:off x="757864" y="351850"/>
                  <a:ext cx="2051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25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125" b="1" dirty="0"/>
                </a:p>
              </p:txBody>
            </p:sp>
          </mc:Choice>
          <mc:Fallback xmlns="">
            <p:sp>
              <p:nvSpPr>
                <p:cNvPr id="377" name="TextBox 376">
                  <a:extLst>
                    <a:ext uri="{FF2B5EF4-FFF2-40B4-BE49-F238E27FC236}">
                      <a16:creationId xmlns:a16="http://schemas.microsoft.com/office/drawing/2014/main" id="{49963BDE-B970-5BB0-EED3-D15DB3FDA3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864" y="351850"/>
                  <a:ext cx="20518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3810" r="-23810" b="-3448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8" name="TextBox 377">
                  <a:extLst>
                    <a:ext uri="{FF2B5EF4-FFF2-40B4-BE49-F238E27FC236}">
                      <a16:creationId xmlns:a16="http://schemas.microsoft.com/office/drawing/2014/main" id="{D2376C5E-782D-8959-28A1-78AD47ACB53E}"/>
                    </a:ext>
                  </a:extLst>
                </p:cNvPr>
                <p:cNvSpPr txBox="1"/>
                <p:nvPr/>
              </p:nvSpPr>
              <p:spPr>
                <a:xfrm>
                  <a:off x="1555035" y="360780"/>
                  <a:ext cx="1872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25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125" b="1" dirty="0"/>
                </a:p>
              </p:txBody>
            </p:sp>
          </mc:Choice>
          <mc:Fallback xmlns="">
            <p:sp>
              <p:nvSpPr>
                <p:cNvPr id="378" name="TextBox 377">
                  <a:extLst>
                    <a:ext uri="{FF2B5EF4-FFF2-40B4-BE49-F238E27FC236}">
                      <a16:creationId xmlns:a16="http://schemas.microsoft.com/office/drawing/2014/main" id="{D2376C5E-782D-8959-28A1-78AD47ACB5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5035" y="360780"/>
                  <a:ext cx="187232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5000" r="-25000" b="-3448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D04A5FBE-E6F7-BE3A-32CE-79803EAECC01}"/>
              </a:ext>
            </a:extLst>
          </p:cNvPr>
          <p:cNvGrpSpPr/>
          <p:nvPr/>
        </p:nvGrpSpPr>
        <p:grpSpPr>
          <a:xfrm>
            <a:off x="9124950" y="945076"/>
            <a:ext cx="1327510" cy="343904"/>
            <a:chOff x="314384" y="351850"/>
            <a:chExt cx="2124016" cy="550247"/>
          </a:xfrm>
        </p:grpSpPr>
        <p:cxnSp>
          <p:nvCxnSpPr>
            <p:cNvPr id="380" name="Straight Arrow Connector 379">
              <a:extLst>
                <a:ext uri="{FF2B5EF4-FFF2-40B4-BE49-F238E27FC236}">
                  <a16:creationId xmlns:a16="http://schemas.microsoft.com/office/drawing/2014/main" id="{B8826C1E-9832-60BF-6BAB-8356EBCCC7BA}"/>
                </a:ext>
              </a:extLst>
            </p:cNvPr>
            <p:cNvCxnSpPr>
              <a:cxnSpLocks/>
            </p:cNvCxnSpPr>
            <p:nvPr/>
          </p:nvCxnSpPr>
          <p:spPr>
            <a:xfrm>
              <a:off x="314384" y="769938"/>
              <a:ext cx="212401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F1FAAB07-5841-FE41-DEDE-4C50B7E52D43}"/>
                </a:ext>
              </a:extLst>
            </p:cNvPr>
            <p:cNvCxnSpPr>
              <a:cxnSpLocks/>
            </p:cNvCxnSpPr>
            <p:nvPr/>
          </p:nvCxnSpPr>
          <p:spPr>
            <a:xfrm>
              <a:off x="857250" y="637779"/>
              <a:ext cx="0" cy="26431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7A31DF47-7875-2601-38EF-0656125F5A9C}"/>
                </a:ext>
              </a:extLst>
            </p:cNvPr>
            <p:cNvCxnSpPr>
              <a:cxnSpLocks/>
            </p:cNvCxnSpPr>
            <p:nvPr/>
          </p:nvCxnSpPr>
          <p:spPr>
            <a:xfrm>
              <a:off x="1645444" y="637779"/>
              <a:ext cx="0" cy="26431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3" name="TextBox 382">
                  <a:extLst>
                    <a:ext uri="{FF2B5EF4-FFF2-40B4-BE49-F238E27FC236}">
                      <a16:creationId xmlns:a16="http://schemas.microsoft.com/office/drawing/2014/main" id="{6AC73ABA-6C9F-8BB1-2474-514A887131ED}"/>
                    </a:ext>
                  </a:extLst>
                </p:cNvPr>
                <p:cNvSpPr txBox="1"/>
                <p:nvPr/>
              </p:nvSpPr>
              <p:spPr>
                <a:xfrm>
                  <a:off x="757864" y="351850"/>
                  <a:ext cx="2051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25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oMath>
                    </m:oMathPara>
                  </a14:m>
                  <a:endParaRPr lang="en-IE" sz="1125" b="1" dirty="0"/>
                </a:p>
              </p:txBody>
            </p:sp>
          </mc:Choice>
          <mc:Fallback xmlns="">
            <p:sp>
              <p:nvSpPr>
                <p:cNvPr id="383" name="TextBox 382">
                  <a:extLst>
                    <a:ext uri="{FF2B5EF4-FFF2-40B4-BE49-F238E27FC236}">
                      <a16:creationId xmlns:a16="http://schemas.microsoft.com/office/drawing/2014/main" id="{6AC73ABA-6C9F-8BB1-2474-514A88713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864" y="351850"/>
                  <a:ext cx="20518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3810" r="-23810" b="-3448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4" name="TextBox 383">
                  <a:extLst>
                    <a:ext uri="{FF2B5EF4-FFF2-40B4-BE49-F238E27FC236}">
                      <a16:creationId xmlns:a16="http://schemas.microsoft.com/office/drawing/2014/main" id="{4C554A68-2412-1669-D76A-D8F06EFF61A5}"/>
                    </a:ext>
                  </a:extLst>
                </p:cNvPr>
                <p:cNvSpPr txBox="1"/>
                <p:nvPr/>
              </p:nvSpPr>
              <p:spPr>
                <a:xfrm>
                  <a:off x="1546058" y="360780"/>
                  <a:ext cx="1872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25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</m:oMath>
                    </m:oMathPara>
                  </a14:m>
                  <a:endParaRPr lang="en-IE" sz="1125" b="1" dirty="0"/>
                </a:p>
              </p:txBody>
            </p:sp>
          </mc:Choice>
          <mc:Fallback xmlns="">
            <p:sp>
              <p:nvSpPr>
                <p:cNvPr id="384" name="TextBox 383">
                  <a:extLst>
                    <a:ext uri="{FF2B5EF4-FFF2-40B4-BE49-F238E27FC236}">
                      <a16:creationId xmlns:a16="http://schemas.microsoft.com/office/drawing/2014/main" id="{4C554A68-2412-1669-D76A-D8F06EFF6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058" y="360780"/>
                  <a:ext cx="187232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6316" r="-31579" b="-3448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71D644B1-C97B-0EC2-1AF0-97ED059AF7E9}"/>
              </a:ext>
            </a:extLst>
          </p:cNvPr>
          <p:cNvGrpSpPr/>
          <p:nvPr/>
        </p:nvGrpSpPr>
        <p:grpSpPr>
          <a:xfrm>
            <a:off x="1279342" y="2929268"/>
            <a:ext cx="3660962" cy="2308324"/>
            <a:chOff x="1230179" y="2784060"/>
            <a:chExt cx="3660962" cy="2308324"/>
          </a:xfrm>
        </p:grpSpPr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07619CEA-1E0C-5711-0ACC-432803BC274C}"/>
                </a:ext>
              </a:extLst>
            </p:cNvPr>
            <p:cNvSpPr txBox="1"/>
            <p:nvPr/>
          </p:nvSpPr>
          <p:spPr>
            <a:xfrm>
              <a:off x="1903144" y="2784060"/>
              <a:ext cx="2987997" cy="23083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E" sz="15000" dirty="0">
                  <a:solidFill>
                    <a:srgbClr val="FF0000"/>
                  </a:solidFill>
                </a:rPr>
                <a:t>[    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0" name="TextBox 389">
                  <a:extLst>
                    <a:ext uri="{FF2B5EF4-FFF2-40B4-BE49-F238E27FC236}">
                      <a16:creationId xmlns:a16="http://schemas.microsoft.com/office/drawing/2014/main" id="{19E84410-BC1F-C227-FAC0-09BDA06E7910}"/>
                    </a:ext>
                  </a:extLst>
                </p:cNvPr>
                <p:cNvSpPr txBox="1"/>
                <p:nvPr/>
              </p:nvSpPr>
              <p:spPr>
                <a:xfrm>
                  <a:off x="1230179" y="3469110"/>
                  <a:ext cx="814325" cy="12311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8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oMath>
                    </m:oMathPara>
                  </a14:m>
                  <a:endParaRPr lang="en-IE" sz="8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0" name="TextBox 389">
                  <a:extLst>
                    <a:ext uri="{FF2B5EF4-FFF2-40B4-BE49-F238E27FC236}">
                      <a16:creationId xmlns:a16="http://schemas.microsoft.com/office/drawing/2014/main" id="{19E84410-BC1F-C227-FAC0-09BDA06E7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179" y="3469110"/>
                  <a:ext cx="814325" cy="123110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D36B61A7-9520-6755-DE42-05E137494033}"/>
              </a:ext>
            </a:extLst>
          </p:cNvPr>
          <p:cNvGrpSpPr/>
          <p:nvPr/>
        </p:nvGrpSpPr>
        <p:grpSpPr>
          <a:xfrm>
            <a:off x="1507649" y="1484884"/>
            <a:ext cx="2979538" cy="1538883"/>
            <a:chOff x="1507649" y="1320010"/>
            <a:chExt cx="2979538" cy="1538883"/>
          </a:xfrm>
        </p:grpSpPr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38B5A8F8-ABF3-48B8-DE77-26C4ACF6FE84}"/>
                </a:ext>
              </a:extLst>
            </p:cNvPr>
            <p:cNvSpPr txBox="1"/>
            <p:nvPr/>
          </p:nvSpPr>
          <p:spPr>
            <a:xfrm>
              <a:off x="2250997" y="1320010"/>
              <a:ext cx="2236190" cy="15388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E" sz="10000" dirty="0">
                  <a:solidFill>
                    <a:srgbClr val="FF0000"/>
                  </a:solidFill>
                </a:rPr>
                <a:t>[     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3" name="TextBox 392">
                  <a:extLst>
                    <a:ext uri="{FF2B5EF4-FFF2-40B4-BE49-F238E27FC236}">
                      <a16:creationId xmlns:a16="http://schemas.microsoft.com/office/drawing/2014/main" id="{D3E85E0E-0551-E876-5EFD-C849EB796BA9}"/>
                    </a:ext>
                  </a:extLst>
                </p:cNvPr>
                <p:cNvSpPr txBox="1"/>
                <p:nvPr/>
              </p:nvSpPr>
              <p:spPr>
                <a:xfrm>
                  <a:off x="1507649" y="1571810"/>
                  <a:ext cx="814325" cy="12311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8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oMath>
                    </m:oMathPara>
                  </a14:m>
                  <a:endParaRPr lang="en-IE" sz="8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3" name="TextBox 392">
                  <a:extLst>
                    <a:ext uri="{FF2B5EF4-FFF2-40B4-BE49-F238E27FC236}">
                      <a16:creationId xmlns:a16="http://schemas.microsoft.com/office/drawing/2014/main" id="{D3E85E0E-0551-E876-5EFD-C849EB796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7649" y="1571810"/>
                  <a:ext cx="814325" cy="123110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>
                <a:extLst>
                  <a:ext uri="{FF2B5EF4-FFF2-40B4-BE49-F238E27FC236}">
                    <a16:creationId xmlns:a16="http://schemas.microsoft.com/office/drawing/2014/main" id="{9469AC4B-8334-E850-EF00-1EA202B9506E}"/>
                  </a:ext>
                </a:extLst>
              </p:cNvPr>
              <p:cNvSpPr txBox="1"/>
              <p:nvPr/>
            </p:nvSpPr>
            <p:spPr>
              <a:xfrm>
                <a:off x="6569536" y="6447364"/>
                <a:ext cx="4834576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1500" b="1" i="1" dirty="0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IE" sz="1500" b="1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IE" sz="1500" b="1" dirty="0"/>
                  <a:t> degree of rotational symmetry of </a:t>
                </a:r>
                <a14:m>
                  <m:oMath xmlns:m="http://schemas.openxmlformats.org/officeDocument/2006/math">
                    <m:r>
                      <a:rPr lang="en-IE" sz="1500" b="1" i="1" dirty="0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IE" sz="1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9" name="TextBox 398">
                <a:extLst>
                  <a:ext uri="{FF2B5EF4-FFF2-40B4-BE49-F238E27FC236}">
                    <a16:creationId xmlns:a16="http://schemas.microsoft.com/office/drawing/2014/main" id="{9469AC4B-8334-E850-EF00-1EA202B95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536" y="6447364"/>
                <a:ext cx="4834576" cy="323165"/>
              </a:xfrm>
              <a:prstGeom prst="rect">
                <a:avLst/>
              </a:prstGeom>
              <a:blipFill>
                <a:blip r:embed="rId19"/>
                <a:stretch>
                  <a:fillRect t="-5660" b="-1886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97BFF-1C99-B85F-8D4D-624D0082434C}"/>
                  </a:ext>
                </a:extLst>
              </p:cNvPr>
              <p:cNvSpPr txBox="1"/>
              <p:nvPr/>
            </p:nvSpPr>
            <p:spPr>
              <a:xfrm>
                <a:off x="5471629" y="1485937"/>
                <a:ext cx="1248739" cy="1538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E" sz="1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97BFF-1C99-B85F-8D4D-624D00824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629" y="1485937"/>
                <a:ext cx="1248739" cy="153888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7469D44-9C9D-8B2C-7DAB-B33D1D5C0D87}"/>
                  </a:ext>
                </a:extLst>
              </p:cNvPr>
              <p:cNvSpPr txBox="1"/>
              <p:nvPr/>
            </p:nvSpPr>
            <p:spPr>
              <a:xfrm>
                <a:off x="5471628" y="3276752"/>
                <a:ext cx="1248739" cy="1538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E" sz="1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7469D44-9C9D-8B2C-7DAB-B33D1D5C0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628" y="3276752"/>
                <a:ext cx="1248739" cy="153888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77465F4-5E8C-8931-3C4D-C5C44CF6E4AB}"/>
              </a:ext>
            </a:extLst>
          </p:cNvPr>
          <p:cNvSpPr txBox="1"/>
          <p:nvPr/>
        </p:nvSpPr>
        <p:spPr>
          <a:xfrm>
            <a:off x="10608554" y="5059398"/>
            <a:ext cx="14637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Entropic penalty</a:t>
            </a:r>
            <a:endParaRPr lang="en-IE" sz="1500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5FA3E0B-46C0-AD9A-AFE5-26F4CAF91A84}"/>
              </a:ext>
            </a:extLst>
          </p:cNvPr>
          <p:cNvSpPr/>
          <p:nvPr/>
        </p:nvSpPr>
        <p:spPr>
          <a:xfrm rot="5400000">
            <a:off x="10618087" y="4921618"/>
            <a:ext cx="433205" cy="129222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8" descr="A green glasses with blue lenses&#10;&#10;AI-generated content may be incorrect.">
            <a:extLst>
              <a:ext uri="{FF2B5EF4-FFF2-40B4-BE49-F238E27FC236}">
                <a16:creationId xmlns:a16="http://schemas.microsoft.com/office/drawing/2014/main" id="{B2F6B870-0191-C56B-31FC-7B1D0A2D221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7" y="-112400"/>
            <a:ext cx="1116048" cy="1116048"/>
          </a:xfrm>
          <a:prstGeom prst="rect">
            <a:avLst/>
          </a:prstGeom>
        </p:spPr>
      </p:pic>
      <p:pic>
        <p:nvPicPr>
          <p:cNvPr id="10" name="Picture 9" descr="A green check mark on a black background&#10;&#10;AI-generated content may be incorrect.">
            <a:extLst>
              <a:ext uri="{FF2B5EF4-FFF2-40B4-BE49-F238E27FC236}">
                <a16:creationId xmlns:a16="http://schemas.microsoft.com/office/drawing/2014/main" id="{6C03B0B2-5BC8-1D85-072E-8EB445C3FE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24" y="127624"/>
            <a:ext cx="636000" cy="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animBg="1"/>
      <p:bldP spid="332" grpId="0" animBg="1"/>
      <p:bldP spid="335" grpId="0" animBg="1"/>
      <p:bldP spid="336" grpId="0" animBg="1"/>
      <p:bldP spid="399" grpId="0"/>
      <p:bldP spid="5" grpId="0"/>
      <p:bldP spid="6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161D-A249-B8FD-2311-0B58B18F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6E7C29F2-6FA4-97B2-C1DC-EA2F463F505A}"/>
              </a:ext>
            </a:extLst>
          </p:cNvPr>
          <p:cNvCxnSpPr>
            <a:cxnSpLocks/>
          </p:cNvCxnSpPr>
          <p:nvPr/>
        </p:nvCxnSpPr>
        <p:spPr>
          <a:xfrm>
            <a:off x="1716092" y="2047874"/>
            <a:ext cx="2964255" cy="4635"/>
          </a:xfrm>
          <a:prstGeom prst="line">
            <a:avLst/>
          </a:prstGeom>
          <a:ln w="38100">
            <a:solidFill>
              <a:srgbClr val="AF0BC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1" name="Picture 270" descr="A diagram of a circle with arrows&#10;&#10;AI-generated content may be incorrect.">
            <a:extLst>
              <a:ext uri="{FF2B5EF4-FFF2-40B4-BE49-F238E27FC236}">
                <a16:creationId xmlns:a16="http://schemas.microsoft.com/office/drawing/2014/main" id="{83E2FF01-08B3-DF2D-85C6-AB3B3C6C7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4" y="5005625"/>
            <a:ext cx="1477068" cy="1494418"/>
          </a:xfrm>
          <a:prstGeom prst="rect">
            <a:avLst/>
          </a:prstGeom>
        </p:spPr>
      </p:pic>
      <p:pic>
        <p:nvPicPr>
          <p:cNvPr id="273" name="Picture 272" descr="A diagram of a circle with arrows&#10;&#10;AI-generated content may be incorrect.">
            <a:extLst>
              <a:ext uri="{FF2B5EF4-FFF2-40B4-BE49-F238E27FC236}">
                <a16:creationId xmlns:a16="http://schemas.microsoft.com/office/drawing/2014/main" id="{B951DF95-3BE2-FDB2-AC8E-7244FB08F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62" y="5016986"/>
            <a:ext cx="1482936" cy="1495640"/>
          </a:xfrm>
          <a:prstGeom prst="rect">
            <a:avLst/>
          </a:prstGeom>
        </p:spPr>
      </p:pic>
      <p:pic>
        <p:nvPicPr>
          <p:cNvPr id="275" name="Picture 274" descr="A diagram of a circle with arrows&#10;&#10;AI-generated content may be incorrect.">
            <a:extLst>
              <a:ext uri="{FF2B5EF4-FFF2-40B4-BE49-F238E27FC236}">
                <a16:creationId xmlns:a16="http://schemas.microsoft.com/office/drawing/2014/main" id="{C232A870-0542-C944-2FFB-C57168BEF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48" y="5002033"/>
            <a:ext cx="1470348" cy="1495640"/>
          </a:xfrm>
          <a:prstGeom prst="rect">
            <a:avLst/>
          </a:prstGeom>
        </p:spPr>
      </p:pic>
      <p:grpSp>
        <p:nvGrpSpPr>
          <p:cNvPr id="288" name="Group 287">
            <a:extLst>
              <a:ext uri="{FF2B5EF4-FFF2-40B4-BE49-F238E27FC236}">
                <a16:creationId xmlns:a16="http://schemas.microsoft.com/office/drawing/2014/main" id="{763D5532-1599-7539-2084-42E53FECFD0C}"/>
              </a:ext>
            </a:extLst>
          </p:cNvPr>
          <p:cNvGrpSpPr/>
          <p:nvPr/>
        </p:nvGrpSpPr>
        <p:grpSpPr>
          <a:xfrm>
            <a:off x="906627" y="228687"/>
            <a:ext cx="3845169" cy="3233136"/>
            <a:chOff x="7036729" y="395287"/>
            <a:chExt cx="4498974" cy="3626869"/>
          </a:xfrm>
        </p:grpSpPr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562341B8-6A48-CD50-4750-ABEB79619199}"/>
                </a:ext>
              </a:extLst>
            </p:cNvPr>
            <p:cNvGrpSpPr/>
            <p:nvPr/>
          </p:nvGrpSpPr>
          <p:grpSpPr>
            <a:xfrm>
              <a:off x="7036729" y="395287"/>
              <a:ext cx="4498974" cy="3626869"/>
              <a:chOff x="84155" y="3986986"/>
              <a:chExt cx="3338832" cy="2760817"/>
            </a:xfrm>
          </p:grpSpPr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E0FDBAE0-03BD-B0E0-B5DE-B5D290D72A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189" y="4032738"/>
                <a:ext cx="0" cy="253214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BB422FE5-B61D-8756-6F3E-FF7A708B0040}"/>
                  </a:ext>
                </a:extLst>
              </p:cNvPr>
              <p:cNvSpPr/>
              <p:nvPr/>
            </p:nvSpPr>
            <p:spPr>
              <a:xfrm>
                <a:off x="1092359" y="4872176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3783EA0F-CF5E-F227-A1FB-753D05546F83}"/>
                  </a:ext>
                </a:extLst>
              </p:cNvPr>
              <p:cNvSpPr/>
              <p:nvPr/>
            </p:nvSpPr>
            <p:spPr>
              <a:xfrm>
                <a:off x="2531863" y="4448350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0D685DAC-D5C9-E3B7-365B-0E7323334ECB}"/>
                  </a:ext>
                </a:extLst>
              </p:cNvPr>
              <p:cNvSpPr/>
              <p:nvPr/>
            </p:nvSpPr>
            <p:spPr>
              <a:xfrm>
                <a:off x="2672857" y="5096555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82EA9715-89BE-5E23-5AFB-D08F1FC0E8AF}"/>
                  </a:ext>
                </a:extLst>
              </p:cNvPr>
              <p:cNvSpPr/>
              <p:nvPr/>
            </p:nvSpPr>
            <p:spPr>
              <a:xfrm>
                <a:off x="2930077" y="4859408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841AE770-1672-C268-567D-E25FCE9F7E2F}"/>
                  </a:ext>
                </a:extLst>
              </p:cNvPr>
              <p:cNvSpPr/>
              <p:nvPr/>
            </p:nvSpPr>
            <p:spPr>
              <a:xfrm>
                <a:off x="2357969" y="5410950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320ACCB1-E8DD-D8A9-2C44-48A97218ABA2}"/>
                  </a:ext>
                </a:extLst>
              </p:cNvPr>
              <p:cNvSpPr/>
              <p:nvPr/>
            </p:nvSpPr>
            <p:spPr>
              <a:xfrm>
                <a:off x="1709212" y="5790873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E936F353-56D5-4897-6B02-F8F4BC57CA62}"/>
                  </a:ext>
                </a:extLst>
              </p:cNvPr>
              <p:cNvSpPr/>
              <p:nvPr/>
            </p:nvSpPr>
            <p:spPr>
              <a:xfrm>
                <a:off x="2150781" y="5971789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0C5E6C35-A176-32C6-F2A6-E44846E0890F}"/>
                  </a:ext>
                </a:extLst>
              </p:cNvPr>
              <p:cNvSpPr/>
              <p:nvPr/>
            </p:nvSpPr>
            <p:spPr>
              <a:xfrm>
                <a:off x="1953038" y="5410950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11710C3D-BDDF-57D4-CAF0-A3ED7703E44F}"/>
                  </a:ext>
                </a:extLst>
              </p:cNvPr>
              <p:cNvSpPr/>
              <p:nvPr/>
            </p:nvSpPr>
            <p:spPr>
              <a:xfrm>
                <a:off x="2578380" y="5768833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8DDAD13-7351-9124-32A2-E537016BCCEB}"/>
                  </a:ext>
                </a:extLst>
              </p:cNvPr>
              <p:cNvSpPr/>
              <p:nvPr/>
            </p:nvSpPr>
            <p:spPr>
              <a:xfrm>
                <a:off x="3033446" y="5231053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42D0CD39-CC9F-2950-D36B-7B93E7D9A3B3}"/>
                  </a:ext>
                </a:extLst>
              </p:cNvPr>
              <p:cNvSpPr/>
              <p:nvPr/>
            </p:nvSpPr>
            <p:spPr>
              <a:xfrm>
                <a:off x="2304578" y="4725521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C72DEF7E-33A6-AF96-97C1-2EC2583BD0D9}"/>
                  </a:ext>
                </a:extLst>
              </p:cNvPr>
              <p:cNvSpPr/>
              <p:nvPr/>
            </p:nvSpPr>
            <p:spPr>
              <a:xfrm>
                <a:off x="1520226" y="5410950"/>
                <a:ext cx="241727" cy="24026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B809512A-EA53-6A68-9ED0-57FAD82B1ACE}"/>
                  </a:ext>
                </a:extLst>
              </p:cNvPr>
              <p:cNvSpPr/>
              <p:nvPr/>
            </p:nvSpPr>
            <p:spPr>
              <a:xfrm>
                <a:off x="1811899" y="6149206"/>
                <a:ext cx="241727" cy="240265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rgbClr val="00B05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8FA29D1B-09D9-2052-0CD3-4EB6266EFB16}"/>
                      </a:ext>
                    </a:extLst>
                  </p:cNvPr>
                  <p:cNvSpPr txBox="1"/>
                  <p:nvPr/>
                </p:nvSpPr>
                <p:spPr>
                  <a:xfrm>
                    <a:off x="84155" y="5137225"/>
                    <a:ext cx="920864" cy="3153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</m:t>
                          </m:r>
                          <m:d>
                            <m:dPr>
                              <m:ctrlPr>
                                <a:rPr lang="en-I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E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oMath>
                      </m:oMathPara>
                    </a14:m>
                    <a:endParaRPr lang="en-IE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3" name="TextBox 262">
                    <a:extLst>
                      <a:ext uri="{FF2B5EF4-FFF2-40B4-BE49-F238E27FC236}">
                        <a16:creationId xmlns:a16="http://schemas.microsoft.com/office/drawing/2014/main" id="{8FA29D1B-09D9-2052-0CD3-4EB6266EFB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155" y="5137225"/>
                    <a:ext cx="920864" cy="3153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95843D3E-786F-1F5B-D3DC-20E82EAB3E7F}"/>
                  </a:ext>
                </a:extLst>
              </p:cNvPr>
              <p:cNvSpPr txBox="1"/>
              <p:nvPr/>
            </p:nvSpPr>
            <p:spPr>
              <a:xfrm>
                <a:off x="111270" y="4039640"/>
                <a:ext cx="893749" cy="222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dirty="0"/>
                  <a:t>Unfavorable </a:t>
                </a:r>
                <a:endParaRPr lang="en-IE" sz="1300" dirty="0"/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A5EBC53C-03C4-B2D7-F899-E88FD66F93FD}"/>
                  </a:ext>
                </a:extLst>
              </p:cNvPr>
              <p:cNvSpPr txBox="1"/>
              <p:nvPr/>
            </p:nvSpPr>
            <p:spPr>
              <a:xfrm>
                <a:off x="112608" y="6130840"/>
                <a:ext cx="892411" cy="222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dirty="0"/>
                  <a:t>Favorable </a:t>
                </a:r>
                <a:endParaRPr lang="en-IE" sz="1300" dirty="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092A7BF0-BA38-7269-218A-1EF9122BB5EC}"/>
                  </a:ext>
                </a:extLst>
              </p:cNvPr>
              <p:cNvSpPr/>
              <p:nvPr/>
            </p:nvSpPr>
            <p:spPr>
              <a:xfrm>
                <a:off x="163972" y="3986986"/>
                <a:ext cx="3259015" cy="276081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ADDAB613-B48B-2537-A0DD-C5E6677AF54E}"/>
                </a:ext>
              </a:extLst>
            </p:cNvPr>
            <p:cNvSpPr/>
            <p:nvPr/>
          </p:nvSpPr>
          <p:spPr>
            <a:xfrm>
              <a:off x="10916971" y="2563783"/>
              <a:ext cx="325720" cy="31563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D1896CCB-38C1-565F-9F04-2909F7E79763}"/>
                </a:ext>
              </a:extLst>
            </p:cNvPr>
            <p:cNvSpPr/>
            <p:nvPr/>
          </p:nvSpPr>
          <p:spPr>
            <a:xfrm>
              <a:off x="8658330" y="2555376"/>
              <a:ext cx="325720" cy="31563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19495244-7AD4-4CD7-D079-D545333547E6}"/>
                </a:ext>
              </a:extLst>
            </p:cNvPr>
            <p:cNvSpPr/>
            <p:nvPr/>
          </p:nvSpPr>
          <p:spPr>
            <a:xfrm>
              <a:off x="8718845" y="2990385"/>
              <a:ext cx="325720" cy="31563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038F914D-31BE-8EEA-A801-C41EBF8DB403}"/>
                  </a:ext>
                </a:extLst>
              </p:cNvPr>
              <p:cNvSpPr/>
              <p:nvPr/>
            </p:nvSpPr>
            <p:spPr>
              <a:xfrm>
                <a:off x="707812" y="3547644"/>
                <a:ext cx="4419010" cy="834798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I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IE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I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</m:oMath>
                  </m:oMathPara>
                </a14:m>
                <a:endParaRPr lang="en-I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038F914D-31BE-8EEA-A801-C41EBF8DB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12" y="3547644"/>
                <a:ext cx="4419010" cy="8347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7FCEBA-55AA-E958-6A0E-82D59669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8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46BCEEF-9158-AB61-AF93-BD351FF2F491}"/>
                  </a:ext>
                </a:extLst>
              </p:cNvPr>
              <p:cNvSpPr/>
              <p:nvPr/>
            </p:nvSpPr>
            <p:spPr>
              <a:xfrm>
                <a:off x="6727031" y="3546029"/>
                <a:ext cx="5330896" cy="83256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I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I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I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I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m:rPr>
                          <m:sty m:val="p"/>
                        </m:rPr>
                        <a:rPr lang="en-I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I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I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assoc</m:t>
                          </m:r>
                        </m:sup>
                      </m:sSup>
                      <m:r>
                        <a:rPr lang="en-I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IE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IE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IE" b="1" i="0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E" b="1" i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𝐥𝐨𝐠</m:t>
                      </m:r>
                      <m:r>
                        <a:rPr lang="en-IE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en-IE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46BCEEF-9158-AB61-AF93-BD351FF2F4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031" y="3546029"/>
                <a:ext cx="5330896" cy="8325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ADEDFCDE-7867-D85E-F1FE-CA20D169EB90}"/>
              </a:ext>
            </a:extLst>
          </p:cNvPr>
          <p:cNvSpPr/>
          <p:nvPr/>
        </p:nvSpPr>
        <p:spPr>
          <a:xfrm>
            <a:off x="9002138" y="964619"/>
            <a:ext cx="278385" cy="28086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A4091A-EB86-5D76-BFC2-82C1CEA775C9}"/>
              </a:ext>
            </a:extLst>
          </p:cNvPr>
          <p:cNvSpPr/>
          <p:nvPr/>
        </p:nvSpPr>
        <p:spPr>
          <a:xfrm>
            <a:off x="9500586" y="1183189"/>
            <a:ext cx="278385" cy="28086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2482F6A0-4ABC-F037-C3CF-4996D238FA39}"/>
                  </a:ext>
                </a:extLst>
              </p:cNvPr>
              <p:cNvSpPr txBox="1"/>
              <p:nvPr/>
            </p:nvSpPr>
            <p:spPr>
              <a:xfrm>
                <a:off x="7148685" y="4378593"/>
                <a:ext cx="4834576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IE" sz="1500" b="1" i="1" dirty="0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1500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IE" sz="1500" b="1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IE" sz="1500" b="1" dirty="0"/>
                  <a:t> degree of rotational symmetry of </a:t>
                </a:r>
                <a14:m>
                  <m:oMath xmlns:m="http://schemas.openxmlformats.org/officeDocument/2006/math">
                    <m:r>
                      <a:rPr lang="en-IE" sz="1500" b="1" i="1" dirty="0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IE" sz="1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2482F6A0-4ABC-F037-C3CF-4996D238F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685" y="4378593"/>
                <a:ext cx="4834576" cy="323165"/>
              </a:xfrm>
              <a:prstGeom prst="rect">
                <a:avLst/>
              </a:prstGeom>
              <a:blipFill>
                <a:blip r:embed="rId9"/>
                <a:stretch>
                  <a:fillRect t="-3774" b="-2075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7" name="Picture 196" descr="A red circle with arrows around a square&#10;&#10;AI-generated content may be incorrect.">
            <a:extLst>
              <a:ext uri="{FF2B5EF4-FFF2-40B4-BE49-F238E27FC236}">
                <a16:creationId xmlns:a16="http://schemas.microsoft.com/office/drawing/2014/main" id="{EF78414D-A18D-D5F8-DB7F-AA057AE65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74" y="5016985"/>
            <a:ext cx="1478276" cy="1495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292E62FA-1B9B-86E3-B4A9-D35E2CB24841}"/>
                  </a:ext>
                </a:extLst>
              </p:cNvPr>
              <p:cNvSpPr txBox="1"/>
              <p:nvPr/>
            </p:nvSpPr>
            <p:spPr>
              <a:xfrm>
                <a:off x="6977317" y="5565188"/>
                <a:ext cx="8875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8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IE" sz="18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E" sz="18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292E62FA-1B9B-86E3-B4A9-D35E2CB24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317" y="5565188"/>
                <a:ext cx="88755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9" name="Picture 198" descr="A red circle with arrows around a square&#10;&#10;AI-generated content may be incorrect.">
            <a:extLst>
              <a:ext uri="{FF2B5EF4-FFF2-40B4-BE49-F238E27FC236}">
                <a16:creationId xmlns:a16="http://schemas.microsoft.com/office/drawing/2014/main" id="{08E61E17-87D1-201D-7BE7-49ED31080C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31" y="5016985"/>
            <a:ext cx="1446513" cy="1458907"/>
          </a:xfrm>
          <a:prstGeom prst="rect">
            <a:avLst/>
          </a:prstGeom>
        </p:spPr>
      </p:pic>
      <p:pic>
        <p:nvPicPr>
          <p:cNvPr id="200" name="Picture 199" descr="A red circle with arrows&#10;&#10;AI-generated content may be incorrect.">
            <a:extLst>
              <a:ext uri="{FF2B5EF4-FFF2-40B4-BE49-F238E27FC236}">
                <a16:creationId xmlns:a16="http://schemas.microsoft.com/office/drawing/2014/main" id="{7BCCB22D-D120-95B5-DBB6-FE4D61C9B6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49" y="5016986"/>
            <a:ext cx="1470348" cy="1495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9F9854A1-3481-CD96-DFC1-25C8C27B5E71}"/>
                  </a:ext>
                </a:extLst>
              </p:cNvPr>
              <p:cNvSpPr txBox="1"/>
              <p:nvPr/>
            </p:nvSpPr>
            <p:spPr>
              <a:xfrm>
                <a:off x="8885717" y="5580166"/>
                <a:ext cx="7896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8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IE" sz="18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E" sz="18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9F9854A1-3481-CD96-DFC1-25C8C27B5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5717" y="5580166"/>
                <a:ext cx="789611" cy="369332"/>
              </a:xfrm>
              <a:prstGeom prst="rect">
                <a:avLst/>
              </a:prstGeom>
              <a:blipFill>
                <a:blip r:embed="rId14"/>
                <a:stretch>
                  <a:fillRect l="-155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9E056F3D-2AC1-42AD-F874-6209BFA21978}"/>
                  </a:ext>
                </a:extLst>
              </p:cNvPr>
              <p:cNvSpPr txBox="1"/>
              <p:nvPr/>
            </p:nvSpPr>
            <p:spPr>
              <a:xfrm>
                <a:off x="10731623" y="5565188"/>
                <a:ext cx="9522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8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IE" sz="18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E" sz="18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9E056F3D-2AC1-42AD-F874-6209BFA21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623" y="5565188"/>
                <a:ext cx="95224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9" name="Group 208">
            <a:extLst>
              <a:ext uri="{FF2B5EF4-FFF2-40B4-BE49-F238E27FC236}">
                <a16:creationId xmlns:a16="http://schemas.microsoft.com/office/drawing/2014/main" id="{45A46041-B64B-B76F-AF19-38525B881B8D}"/>
              </a:ext>
            </a:extLst>
          </p:cNvPr>
          <p:cNvGrpSpPr/>
          <p:nvPr/>
        </p:nvGrpSpPr>
        <p:grpSpPr>
          <a:xfrm>
            <a:off x="7348285" y="230866"/>
            <a:ext cx="3845169" cy="3227384"/>
            <a:chOff x="7348285" y="234439"/>
            <a:chExt cx="3845169" cy="32273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E47DE81-6079-3DF4-8841-B7122C38F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3820" y="2037868"/>
              <a:ext cx="3024307" cy="7264"/>
            </a:xfrm>
            <a:prstGeom prst="line">
              <a:avLst/>
            </a:prstGeom>
            <a:ln w="38100">
              <a:solidFill>
                <a:srgbClr val="AF0BC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D8C80AC-84BC-E676-0D32-29CC482A9694}"/>
                </a:ext>
              </a:extLst>
            </p:cNvPr>
            <p:cNvCxnSpPr>
              <a:cxnSpLocks/>
            </p:cNvCxnSpPr>
            <p:nvPr/>
          </p:nvCxnSpPr>
          <p:spPr>
            <a:xfrm>
              <a:off x="8364080" y="287923"/>
              <a:ext cx="0" cy="29600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661293B-EE50-A972-11DF-C7E057D77031}"/>
                </a:ext>
              </a:extLst>
            </p:cNvPr>
            <p:cNvSpPr/>
            <p:nvPr/>
          </p:nvSpPr>
          <p:spPr>
            <a:xfrm>
              <a:off x="8993510" y="605385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C817280-6FD5-3FA8-460D-CC9E793D161F}"/>
                </a:ext>
              </a:extLst>
            </p:cNvPr>
            <p:cNvSpPr/>
            <p:nvPr/>
          </p:nvSpPr>
          <p:spPr>
            <a:xfrm>
              <a:off x="8509384" y="1269223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6C01837-C8FE-73A1-EAF6-5D62B142B541}"/>
                </a:ext>
              </a:extLst>
            </p:cNvPr>
            <p:cNvSpPr/>
            <p:nvPr/>
          </p:nvSpPr>
          <p:spPr>
            <a:xfrm>
              <a:off x="9688148" y="443862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2349CA7-7CB1-4852-0D9F-241123FC8E4F}"/>
                </a:ext>
              </a:extLst>
            </p:cNvPr>
            <p:cNvSpPr/>
            <p:nvPr/>
          </p:nvSpPr>
          <p:spPr>
            <a:xfrm>
              <a:off x="10167190" y="773772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3CA0069-8818-DB77-3C74-879D5A59DE8F}"/>
                </a:ext>
              </a:extLst>
            </p:cNvPr>
            <p:cNvSpPr/>
            <p:nvPr/>
          </p:nvSpPr>
          <p:spPr>
            <a:xfrm>
              <a:off x="9466748" y="808956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98618B-52D6-E9A8-CA29-4CAA5952D6C2}"/>
                </a:ext>
              </a:extLst>
            </p:cNvPr>
            <p:cNvSpPr/>
            <p:nvPr/>
          </p:nvSpPr>
          <p:spPr>
            <a:xfrm>
              <a:off x="10329566" y="1531521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CEC84BB-69ED-F9E7-D480-B21E3D359844}"/>
                </a:ext>
              </a:extLst>
            </p:cNvPr>
            <p:cNvSpPr/>
            <p:nvPr/>
          </p:nvSpPr>
          <p:spPr>
            <a:xfrm>
              <a:off x="10625794" y="1254297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D8D9F3A-6426-EC3F-954C-68F4BA61809C}"/>
                </a:ext>
              </a:extLst>
            </p:cNvPr>
            <p:cNvSpPr/>
            <p:nvPr/>
          </p:nvSpPr>
          <p:spPr>
            <a:xfrm>
              <a:off x="9966925" y="1899047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F80582E-1E37-A9EB-ECE2-B5CDD8D9957C}"/>
                </a:ext>
              </a:extLst>
            </p:cNvPr>
            <p:cNvSpPr/>
            <p:nvPr/>
          </p:nvSpPr>
          <p:spPr>
            <a:xfrm>
              <a:off x="9219783" y="2343176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9BB95B2-CB5C-D3F8-0C03-3A6CBFE05F7F}"/>
                </a:ext>
              </a:extLst>
            </p:cNvPr>
            <p:cNvSpPr/>
            <p:nvPr/>
          </p:nvSpPr>
          <p:spPr>
            <a:xfrm>
              <a:off x="9728317" y="2554666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FD526A1-D507-B5AF-77C7-69D948BE3DDF}"/>
                </a:ext>
              </a:extLst>
            </p:cNvPr>
            <p:cNvSpPr/>
            <p:nvPr/>
          </p:nvSpPr>
          <p:spPr>
            <a:xfrm>
              <a:off x="10220762" y="2317411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8680D6F-EF54-01F7-1100-81826496D603}"/>
                </a:ext>
              </a:extLst>
            </p:cNvPr>
            <p:cNvSpPr/>
            <p:nvPr/>
          </p:nvSpPr>
          <p:spPr>
            <a:xfrm>
              <a:off x="10744839" y="1688748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F6676FF-ECC0-4059-7625-A347C879A6AA}"/>
                </a:ext>
              </a:extLst>
            </p:cNvPr>
            <p:cNvSpPr/>
            <p:nvPr/>
          </p:nvSpPr>
          <p:spPr>
            <a:xfrm>
              <a:off x="9905437" y="1097783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A9BB670-E412-2A5C-1A37-36DFB1F8A4F6}"/>
                </a:ext>
              </a:extLst>
            </p:cNvPr>
            <p:cNvSpPr/>
            <p:nvPr/>
          </p:nvSpPr>
          <p:spPr>
            <a:xfrm>
              <a:off x="9338043" y="2762066"/>
              <a:ext cx="278385" cy="280869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rgbClr val="00B05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527E9A46-C0EB-4564-7311-9B5365ADD04C}"/>
                    </a:ext>
                  </a:extLst>
                </p:cNvPr>
                <p:cNvSpPr txBox="1"/>
                <p:nvPr/>
              </p:nvSpPr>
              <p:spPr>
                <a:xfrm>
                  <a:off x="7348285" y="1579064"/>
                  <a:ext cx="10605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𝐆</m:t>
                        </m:r>
                        <m:d>
                          <m:dPr>
                            <m:ctrlPr>
                              <a:rPr lang="en-I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</m:oMath>
                    </m:oMathPara>
                  </a14:m>
                  <a:endParaRPr lang="en-IE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527E9A46-C0EB-4564-7311-9B5365ADD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8285" y="1579064"/>
                  <a:ext cx="1060514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E1C1DCF-4CCF-93B3-C412-E786253C2F12}"/>
                </a:ext>
              </a:extLst>
            </p:cNvPr>
            <p:cNvSpPr txBox="1"/>
            <p:nvPr/>
          </p:nvSpPr>
          <p:spPr>
            <a:xfrm>
              <a:off x="7379512" y="295991"/>
              <a:ext cx="1029287" cy="26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dirty="0"/>
                <a:t>Unfavorable </a:t>
              </a:r>
              <a:endParaRPr lang="en-IE" sz="1300" dirty="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25382EA1-5E33-8EC6-281E-D4049CA2927A}"/>
                </a:ext>
              </a:extLst>
            </p:cNvPr>
            <p:cNvSpPr txBox="1"/>
            <p:nvPr/>
          </p:nvSpPr>
          <p:spPr>
            <a:xfrm>
              <a:off x="7381053" y="2740596"/>
              <a:ext cx="1027746" cy="26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dirty="0"/>
                <a:t>Favorable </a:t>
              </a:r>
              <a:endParaRPr lang="en-IE" sz="1300" dirty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59787B72-7101-A716-543A-F0680AD92352}"/>
                </a:ext>
              </a:extLst>
            </p:cNvPr>
            <p:cNvSpPr/>
            <p:nvPr/>
          </p:nvSpPr>
          <p:spPr>
            <a:xfrm>
              <a:off x="7440206" y="234439"/>
              <a:ext cx="3753248" cy="322738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BDD3F2F-38BB-DCDD-C89A-D98169DEAD25}"/>
                </a:ext>
              </a:extLst>
            </p:cNvPr>
            <p:cNvSpPr/>
            <p:nvPr/>
          </p:nvSpPr>
          <p:spPr>
            <a:xfrm>
              <a:off x="10664638" y="2164082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DF9CEBB-9658-1A11-9969-4F1192CB1D44}"/>
                </a:ext>
              </a:extLst>
            </p:cNvPr>
            <p:cNvSpPr/>
            <p:nvPr/>
          </p:nvSpPr>
          <p:spPr>
            <a:xfrm>
              <a:off x="8734230" y="2156601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FBA8B41-E972-F223-A5B6-D6C47C12144C}"/>
                </a:ext>
              </a:extLst>
            </p:cNvPr>
            <p:cNvSpPr/>
            <p:nvPr/>
          </p:nvSpPr>
          <p:spPr>
            <a:xfrm>
              <a:off x="8785951" y="2543696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1A7808B8-DB7F-B332-AB4E-558E07BC1049}"/>
                </a:ext>
              </a:extLst>
            </p:cNvPr>
            <p:cNvSpPr/>
            <p:nvPr/>
          </p:nvSpPr>
          <p:spPr>
            <a:xfrm>
              <a:off x="9001233" y="1903405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5A4309BF-4727-5583-DDFE-E96688054B44}"/>
                </a:ext>
              </a:extLst>
            </p:cNvPr>
            <p:cNvSpPr/>
            <p:nvPr/>
          </p:nvSpPr>
          <p:spPr>
            <a:xfrm>
              <a:off x="9500871" y="1896214"/>
              <a:ext cx="278385" cy="28086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897AB68C-39F3-156A-4A9C-28D46894EEBA}"/>
              </a:ext>
            </a:extLst>
          </p:cNvPr>
          <p:cNvSpPr/>
          <p:nvPr/>
        </p:nvSpPr>
        <p:spPr>
          <a:xfrm>
            <a:off x="9495822" y="1884193"/>
            <a:ext cx="290036" cy="29691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6538AD7-B5D8-981D-57B3-C6669EBEE6D9}"/>
              </a:ext>
            </a:extLst>
          </p:cNvPr>
          <p:cNvCxnSpPr>
            <a:cxnSpLocks/>
          </p:cNvCxnSpPr>
          <p:nvPr/>
        </p:nvCxnSpPr>
        <p:spPr>
          <a:xfrm flipV="1">
            <a:off x="9639779" y="1304639"/>
            <a:ext cx="0" cy="73918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A0EEE1E1-F43B-BCC2-57B0-7766415C0A1D}"/>
              </a:ext>
            </a:extLst>
          </p:cNvPr>
          <p:cNvSpPr/>
          <p:nvPr/>
        </p:nvSpPr>
        <p:spPr>
          <a:xfrm>
            <a:off x="8994992" y="1893832"/>
            <a:ext cx="290033" cy="29334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635EAB3-8973-10A7-0221-74D1D1765821}"/>
              </a:ext>
            </a:extLst>
          </p:cNvPr>
          <p:cNvCxnSpPr>
            <a:cxnSpLocks/>
          </p:cNvCxnSpPr>
          <p:nvPr/>
        </p:nvCxnSpPr>
        <p:spPr>
          <a:xfrm flipV="1">
            <a:off x="9142088" y="1064817"/>
            <a:ext cx="0" cy="9854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DECD3EFB-4EA1-17FA-FE10-D8AA8F11E799}"/>
                  </a:ext>
                </a:extLst>
              </p:cNvPr>
              <p:cNvSpPr txBox="1"/>
              <p:nvPr/>
            </p:nvSpPr>
            <p:spPr>
              <a:xfrm>
                <a:off x="4760582" y="1868607"/>
                <a:ext cx="1349544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1500" b="1" dirty="0">
                    <a:solidFill>
                      <a:srgbClr val="AF0BC5"/>
                    </a:solidFill>
                  </a:rPr>
                  <a:t>Energy level </a:t>
                </a:r>
                <a14:m>
                  <m:oMath xmlns:m="http://schemas.openxmlformats.org/officeDocument/2006/math">
                    <m:r>
                      <a:rPr lang="en-US" sz="1500" b="1" i="1" dirty="0">
                        <a:solidFill>
                          <a:srgbClr val="AF0BC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500" b="1" i="1" dirty="0">
                        <a:solidFill>
                          <a:srgbClr val="AF0BC5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1500" b="1" i="1" dirty="0">
                        <a:solidFill>
                          <a:srgbClr val="AF0BC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E" sz="1500" b="1" dirty="0">
                  <a:solidFill>
                    <a:srgbClr val="AF0BC5"/>
                  </a:solidFill>
                </a:endParaRPr>
              </a:p>
            </p:txBody>
          </p:sp>
        </mc:Choice>
        <mc:Fallback xmlns=""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DECD3EFB-4EA1-17FA-FE10-D8AA8F11E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582" y="1868607"/>
                <a:ext cx="1349544" cy="323165"/>
              </a:xfrm>
              <a:prstGeom prst="rect">
                <a:avLst/>
              </a:prstGeom>
              <a:blipFill>
                <a:blip r:embed="rId17"/>
                <a:stretch>
                  <a:fillRect l="-1357" t="-5660" b="-1886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57494525-9F86-2B7D-9C7C-2C6EC9672CCB}"/>
                  </a:ext>
                </a:extLst>
              </p:cNvPr>
              <p:cNvSpPr txBox="1"/>
              <p:nvPr/>
            </p:nvSpPr>
            <p:spPr>
              <a:xfrm rot="16200000">
                <a:off x="8583316" y="1446549"/>
                <a:ext cx="86716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1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1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sub>
                    </m:sSub>
                    <m:r>
                      <a:rPr lang="en-US" sz="1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  <m:r>
                      <a:rPr lang="en-US" sz="10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0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𝐥𝐨𝐠</m:t>
                    </m:r>
                  </m:oMath>
                </a14:m>
                <a:r>
                  <a:rPr lang="en-IE" sz="1000" b="1" dirty="0">
                    <a:solidFill>
                      <a:srgbClr val="0000FF"/>
                    </a:solidFill>
                  </a:rPr>
                  <a:t> 4</a:t>
                </a:r>
              </a:p>
            </p:txBody>
          </p:sp>
        </mc:Choice>
        <mc:Fallback xmlns="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57494525-9F86-2B7D-9C7C-2C6EC9672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583316" y="1446549"/>
                <a:ext cx="867164" cy="246221"/>
              </a:xfrm>
              <a:prstGeom prst="rect">
                <a:avLst/>
              </a:prstGeom>
              <a:blipFill>
                <a:blip r:embed="rId18"/>
                <a:stretch>
                  <a:fillRect r="-15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CFD5B278-F436-E301-D8A1-50F7771C9437}"/>
                  </a:ext>
                </a:extLst>
              </p:cNvPr>
              <p:cNvSpPr txBox="1"/>
              <p:nvPr/>
            </p:nvSpPr>
            <p:spPr>
              <a:xfrm rot="16200000">
                <a:off x="9257813" y="1578642"/>
                <a:ext cx="558827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7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sub>
                    </m:sSub>
                    <m:r>
                      <a:rPr lang="en-US" sz="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  <m:r>
                      <a:rPr lang="en-US" sz="7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7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𝐥𝐨𝐠</m:t>
                    </m:r>
                  </m:oMath>
                </a14:m>
                <a:r>
                  <a:rPr lang="en-IE" sz="700" b="1" dirty="0">
                    <a:solidFill>
                      <a:srgbClr val="0000FF"/>
                    </a:solidFill>
                  </a:rPr>
                  <a:t> 2</a:t>
                </a:r>
              </a:p>
            </p:txBody>
          </p:sp>
        </mc:Choice>
        <mc:Fallback xmlns=""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CFD5B278-F436-E301-D8A1-50F7771C9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257813" y="1578642"/>
                <a:ext cx="558827" cy="200055"/>
              </a:xfrm>
              <a:prstGeom prst="rect">
                <a:avLst/>
              </a:prstGeom>
              <a:blipFill>
                <a:blip r:embed="rId19"/>
                <a:stretch>
                  <a:fillRect r="-606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" name="Oval 214">
            <a:extLst>
              <a:ext uri="{FF2B5EF4-FFF2-40B4-BE49-F238E27FC236}">
                <a16:creationId xmlns:a16="http://schemas.microsoft.com/office/drawing/2014/main" id="{D729D879-C42D-77B0-2344-CBAEBC98914F}"/>
              </a:ext>
            </a:extLst>
          </p:cNvPr>
          <p:cNvSpPr/>
          <p:nvPr/>
        </p:nvSpPr>
        <p:spPr>
          <a:xfrm>
            <a:off x="2552744" y="601811"/>
            <a:ext cx="278385" cy="28086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84AFEFFE-FDF4-A346-BB5C-65CC42F48D09}"/>
              </a:ext>
            </a:extLst>
          </p:cNvPr>
          <p:cNvSpPr/>
          <p:nvPr/>
        </p:nvSpPr>
        <p:spPr>
          <a:xfrm>
            <a:off x="3247382" y="440288"/>
            <a:ext cx="278385" cy="28086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1890B6FA-35F1-8684-3054-ACF2CC086C60}"/>
              </a:ext>
            </a:extLst>
          </p:cNvPr>
          <p:cNvSpPr/>
          <p:nvPr/>
        </p:nvSpPr>
        <p:spPr>
          <a:xfrm>
            <a:off x="3025982" y="805382"/>
            <a:ext cx="278385" cy="280869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 descr="A green glasses with blue lenses&#10;&#10;AI-generated content may be incorrect.">
            <a:extLst>
              <a:ext uri="{FF2B5EF4-FFF2-40B4-BE49-F238E27FC236}">
                <a16:creationId xmlns:a16="http://schemas.microsoft.com/office/drawing/2014/main" id="{1477186F-670B-ADCD-E614-EFDC41125A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5" y="86730"/>
            <a:ext cx="718652" cy="718652"/>
          </a:xfrm>
          <a:prstGeom prst="rect">
            <a:avLst/>
          </a:prstGeom>
        </p:spPr>
      </p:pic>
      <p:pic>
        <p:nvPicPr>
          <p:cNvPr id="4" name="Picture 3" descr="A green check mark on a black background&#10;&#10;AI-generated content may be incorrect.">
            <a:extLst>
              <a:ext uri="{FF2B5EF4-FFF2-40B4-BE49-F238E27FC236}">
                <a16:creationId xmlns:a16="http://schemas.microsoft.com/office/drawing/2014/main" id="{7C3B022E-4A28-2697-AEAE-62C1C0F2C8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60" y="1581832"/>
            <a:ext cx="636000" cy="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9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" grpId="0" animBg="1"/>
      <p:bldP spid="40" grpId="0" animBg="1"/>
      <p:bldP spid="196" grpId="0"/>
      <p:bldP spid="198" grpId="0"/>
      <p:bldP spid="201" grpId="0"/>
      <p:bldP spid="202" grpId="0"/>
      <p:bldP spid="58" grpId="0" animBg="1"/>
      <p:bldP spid="62" grpId="0" animBg="1"/>
      <p:bldP spid="210" grpId="0"/>
      <p:bldP spid="211" grpId="0"/>
      <p:bldP spid="2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B4BA885-52A2-54F2-A823-D90771B26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6234113"/>
                  </p:ext>
                </p:extLst>
              </p:nvPr>
            </p:nvGraphicFramePr>
            <p:xfrm>
              <a:off x="185999" y="622211"/>
              <a:ext cx="9754414" cy="30550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7211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382297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4371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62194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200" dirty="0"/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629265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IE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IE" sz="2200" b="1" u="sng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unique</a:t>
                          </a:r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strands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IE" sz="22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  <m: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IE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IE" sz="2200" b="1" u="sng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allowing repeated</a:t>
                          </a:r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strands</a:t>
                          </a:r>
                        </a:p>
                        <a:p>
                          <a:pPr algn="l"/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0" dirty="0">
                              <a:solidFill>
                                <a:srgbClr val="FF0000"/>
                              </a:solidFill>
                            </a:rPr>
                            <a:t>?</a:t>
                          </a:r>
                          <a:endParaRPr lang="en-IE" sz="2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9077673"/>
                      </a:ext>
                    </a:extLst>
                  </a:tr>
                  <a:tr h="60468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Multiple strands, unbounded, </a:t>
                          </a:r>
                          <a14:m>
                            <m:oMath xmlns:m="http://schemas.openxmlformats.org/officeDocument/2006/math"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r>
                            <a:rPr lang="en-IE" sz="2200" dirty="0">
                              <a:solidFill>
                                <a:schemeClr val="tx1"/>
                              </a:solidFill>
                            </a:rPr>
                            <a:t> strands </a:t>
                          </a:r>
                          <a:r>
                            <a:rPr lang="en-IE" sz="2200" dirty="0"/>
                            <a:t> 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E" sz="2200" b="0" i="0" smtClean="0">
                                    <a:latin typeface="Cambria Math" panose="02040503050406030204" pitchFamily="18" charset="0"/>
                                  </a:rPr>
                                  <m:t>NP</m:t>
                                </m:r>
                                <m:r>
                                  <a:rPr lang="en-IE" sz="22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IE" sz="2200" b="0" i="0" smtClean="0">
                                    <a:latin typeface="Cambria Math" panose="02040503050406030204" pitchFamily="18" charset="0"/>
                                  </a:rPr>
                                  <m:t>Complete</m:t>
                                </m:r>
                              </m:oMath>
                            </m:oMathPara>
                          </a14:m>
                          <a:endParaRPr lang="en-IE" sz="2200" b="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B4BA885-52A2-54F2-A823-D90771B26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6234113"/>
                  </p:ext>
                </p:extLst>
              </p:nvPr>
            </p:nvGraphicFramePr>
            <p:xfrm>
              <a:off x="185999" y="622211"/>
              <a:ext cx="9754414" cy="30550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372117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382297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</a:tblGrid>
                  <a:tr h="4371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62194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200" dirty="0"/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8649" t="-75490" r="-721" b="-3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6292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6" t="-173786" r="-53442" b="-2203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8649" t="-173786" r="-721" b="-2203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6" t="-223810" r="-53442" b="-801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0" dirty="0">
                              <a:solidFill>
                                <a:srgbClr val="FF0000"/>
                              </a:solidFill>
                            </a:rPr>
                            <a:t>?</a:t>
                          </a:r>
                          <a:endParaRPr lang="en-IE" sz="2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9077673"/>
                      </a:ext>
                    </a:extLst>
                  </a:tr>
                  <a:tr h="6046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6" t="-412121" r="-53442" b="-2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8649" t="-412121" r="-721" b="-20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6CBA63-7E1F-858C-714D-3BAC6DC197A4}"/>
              </a:ext>
            </a:extLst>
          </p:cNvPr>
          <p:cNvSpPr txBox="1"/>
          <p:nvPr/>
        </p:nvSpPr>
        <p:spPr>
          <a:xfrm>
            <a:off x="0" y="0"/>
            <a:ext cx="119809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600" b="1" dirty="0"/>
              <a:t>Computational complexity of Minimum Free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C2FEB-FEA6-C076-DE45-842C425C2983}"/>
              </a:ext>
            </a:extLst>
          </p:cNvPr>
          <p:cNvSpPr txBox="1"/>
          <p:nvPr/>
        </p:nvSpPr>
        <p:spPr>
          <a:xfrm>
            <a:off x="7195666" y="2026627"/>
            <a:ext cx="21725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>
                <a:solidFill>
                  <a:srgbClr val="0000FF"/>
                </a:solidFill>
              </a:rPr>
              <a:t>Dirks</a:t>
            </a:r>
            <a:r>
              <a:rPr lang="en-US" sz="1000" dirty="0">
                <a:solidFill>
                  <a:srgbClr val="0000FF"/>
                </a:solidFill>
              </a:rPr>
              <a:t> et al. 2007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2B50D-1017-BAA2-515F-5CB668E9C363}"/>
              </a:ext>
            </a:extLst>
          </p:cNvPr>
          <p:cNvSpPr txBox="1"/>
          <p:nvPr/>
        </p:nvSpPr>
        <p:spPr>
          <a:xfrm>
            <a:off x="7195666" y="1395494"/>
            <a:ext cx="21725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b="0" i="0" u="none" strike="noStrike" baseline="0" dirty="0" err="1">
                <a:solidFill>
                  <a:srgbClr val="0000FF"/>
                </a:solidFill>
              </a:rPr>
              <a:t>Nussinov</a:t>
            </a:r>
            <a:r>
              <a:rPr lang="en-US" sz="1000" dirty="0">
                <a:solidFill>
                  <a:srgbClr val="0000FF"/>
                </a:solidFill>
              </a:rPr>
              <a:t> et al. 1978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010249-014E-B309-58BE-62899917EC0E}"/>
              </a:ext>
            </a:extLst>
          </p:cNvPr>
          <p:cNvSpPr txBox="1"/>
          <p:nvPr/>
        </p:nvSpPr>
        <p:spPr>
          <a:xfrm>
            <a:off x="6877026" y="2650896"/>
            <a:ext cx="2766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600" i="0" u="none" strike="noStrike" baseline="0" dirty="0">
                <a:solidFill>
                  <a:srgbClr val="FF0000"/>
                </a:solidFill>
              </a:rPr>
              <a:t>Open problem for ≈ 𝟐𝟎 years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F8DCB-64D7-2546-55A7-F1C07CE142AB}"/>
              </a:ext>
            </a:extLst>
          </p:cNvPr>
          <p:cNvSpPr txBox="1"/>
          <p:nvPr/>
        </p:nvSpPr>
        <p:spPr>
          <a:xfrm>
            <a:off x="7137149" y="3400427"/>
            <a:ext cx="21879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000" dirty="0">
                <a:solidFill>
                  <a:srgbClr val="0000FF"/>
                </a:solidFill>
              </a:rPr>
              <a:t>Condon, </a:t>
            </a:r>
            <a:r>
              <a:rPr lang="en-IE" sz="1000" dirty="0" err="1">
                <a:solidFill>
                  <a:srgbClr val="0000FF"/>
                </a:solidFill>
              </a:rPr>
              <a:t>Hajiaghayi</a:t>
            </a:r>
            <a:r>
              <a:rPr lang="en-IE" sz="1000" dirty="0">
                <a:solidFill>
                  <a:srgbClr val="0000FF"/>
                </a:solidFill>
              </a:rPr>
              <a:t>, </a:t>
            </a:r>
            <a:r>
              <a:rPr lang="en-IE" sz="1000" dirty="0" err="1">
                <a:solidFill>
                  <a:srgbClr val="0000FF"/>
                </a:solidFill>
              </a:rPr>
              <a:t>Thachuk</a:t>
            </a:r>
            <a:r>
              <a:rPr lang="en-IE" sz="1000" dirty="0">
                <a:solidFill>
                  <a:srgbClr val="0000FF"/>
                </a:solidFill>
              </a:rPr>
              <a:t> 2021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A8C2B55A-A004-84A7-7CAB-36C5890D8657}"/>
              </a:ext>
            </a:extLst>
          </p:cNvPr>
          <p:cNvSpPr/>
          <p:nvPr/>
        </p:nvSpPr>
        <p:spPr>
          <a:xfrm>
            <a:off x="10067057" y="1316984"/>
            <a:ext cx="196860" cy="958480"/>
          </a:xfrm>
          <a:prstGeom prst="rightBrace">
            <a:avLst>
              <a:gd name="adj1" fmla="val 59210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720BEE-2F7C-8C86-71F1-E5CA8CE81C12}"/>
              </a:ext>
            </a:extLst>
          </p:cNvPr>
          <p:cNvSpPr txBox="1"/>
          <p:nvPr/>
        </p:nvSpPr>
        <p:spPr>
          <a:xfrm>
            <a:off x="10311547" y="1267502"/>
            <a:ext cx="175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Dynamic 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programming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 algorithms</a:t>
            </a:r>
            <a:endParaRPr lang="en-IE" sz="20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4C67FF-C5DE-84FC-F7A0-4540A4064E3B}"/>
              </a:ext>
            </a:extLst>
          </p:cNvPr>
          <p:cNvSpPr txBox="1"/>
          <p:nvPr/>
        </p:nvSpPr>
        <p:spPr>
          <a:xfrm>
            <a:off x="2922685" y="3869918"/>
            <a:ext cx="1852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Subproblems</a:t>
            </a:r>
            <a:endParaRPr lang="en-IE" sz="2000" b="1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8FD656-8E0F-7D9E-4733-8886479915CF}"/>
              </a:ext>
            </a:extLst>
          </p:cNvPr>
          <p:cNvSpPr txBox="1"/>
          <p:nvPr/>
        </p:nvSpPr>
        <p:spPr>
          <a:xfrm>
            <a:off x="7937456" y="3869918"/>
            <a:ext cx="1473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7030A0"/>
                </a:solidFill>
              </a:rPr>
              <a:t>Big problem</a:t>
            </a:r>
            <a:endParaRPr lang="en-IE" sz="2000" b="1" dirty="0">
              <a:solidFill>
                <a:srgbClr val="7030A0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631DC44-E955-782C-2F8F-3B2E2C6C61AD}"/>
              </a:ext>
            </a:extLst>
          </p:cNvPr>
          <p:cNvSpPr/>
          <p:nvPr/>
        </p:nvSpPr>
        <p:spPr>
          <a:xfrm>
            <a:off x="4954073" y="4043325"/>
            <a:ext cx="2548835" cy="12006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" name="Picture 1" descr="A white robot with yellow and gold legs&#10;&#10;Description automatically generated">
            <a:extLst>
              <a:ext uri="{FF2B5EF4-FFF2-40B4-BE49-F238E27FC236}">
                <a16:creationId xmlns:a16="http://schemas.microsoft.com/office/drawing/2014/main" id="{BA2C3D4E-0389-F40F-14BD-7E7C2BB67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78" y="4546657"/>
            <a:ext cx="1904365" cy="1689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00B26-5935-EB67-93D5-F439EFCF30DA}"/>
              </a:ext>
            </a:extLst>
          </p:cNvPr>
          <p:cNvSpPr txBox="1"/>
          <p:nvPr/>
        </p:nvSpPr>
        <p:spPr>
          <a:xfrm>
            <a:off x="7741088" y="6290422"/>
            <a:ext cx="1866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CC5A38"/>
                </a:solidFill>
              </a:rPr>
              <a:t>Global property</a:t>
            </a:r>
            <a:endParaRPr lang="en-IE" sz="2000" b="1" dirty="0">
              <a:solidFill>
                <a:srgbClr val="CC5A38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75D0F78-CD09-7297-433C-E846355E5657}"/>
              </a:ext>
            </a:extLst>
          </p:cNvPr>
          <p:cNvSpPr/>
          <p:nvPr/>
        </p:nvSpPr>
        <p:spPr>
          <a:xfrm rot="5400000">
            <a:off x="3401557" y="4615450"/>
            <a:ext cx="724277" cy="10322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01859-E466-3029-7C08-CD2A40C1253D}"/>
              </a:ext>
            </a:extLst>
          </p:cNvPr>
          <p:cNvSpPr txBox="1"/>
          <p:nvPr/>
        </p:nvSpPr>
        <p:spPr>
          <a:xfrm>
            <a:off x="2667606" y="5081958"/>
            <a:ext cx="2184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70C0"/>
                </a:solidFill>
              </a:rPr>
              <a:t>Local point of view</a:t>
            </a:r>
            <a:endParaRPr lang="en-IE" sz="2000" b="1" dirty="0">
              <a:solidFill>
                <a:srgbClr val="0070C0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F0E8A54-1516-200D-CB1A-47CD14A28198}"/>
              </a:ext>
            </a:extLst>
          </p:cNvPr>
          <p:cNvSpPr/>
          <p:nvPr/>
        </p:nvSpPr>
        <p:spPr>
          <a:xfrm rot="1207857">
            <a:off x="4919310" y="5841486"/>
            <a:ext cx="2698209" cy="9005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6976ED-554B-6689-FF9D-39DCCF062051}"/>
              </a:ext>
            </a:extLst>
          </p:cNvPr>
          <p:cNvSpPr txBox="1"/>
          <p:nvPr/>
        </p:nvSpPr>
        <p:spPr>
          <a:xfrm>
            <a:off x="5873918" y="5258037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713D84-A46F-F149-965E-A796C83A9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24" y="5534824"/>
            <a:ext cx="432487" cy="609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6896C1-14A6-9856-B22F-7F0430A48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685" y="5573228"/>
            <a:ext cx="861751" cy="505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70D1E98-03A8-A2B3-7CB7-DA9EB7D4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892A1-6BEB-4F23-A240-4E195161AEC2}" type="slidenum">
              <a:rPr lang="en-IE" smtClean="0"/>
              <a:t>9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ABF6FE-E161-E7B1-5447-7AC2ECD2F25D}"/>
                  </a:ext>
                </a:extLst>
              </p:cNvPr>
              <p:cNvSpPr txBox="1"/>
              <p:nvPr/>
            </p:nvSpPr>
            <p:spPr>
              <a:xfrm>
                <a:off x="10039541" y="3337779"/>
                <a:ext cx="1652825" cy="3231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5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IE" sz="15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500" dirty="0"/>
                  <a:t>bases, </a:t>
                </a:r>
                <a14:m>
                  <m:oMath xmlns:m="http://schemas.openxmlformats.org/officeDocument/2006/math">
                    <m:r>
                      <a:rPr lang="en-IE" sz="15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IE" sz="1500" dirty="0"/>
                  <a:t> strands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ABF6FE-E161-E7B1-5447-7AC2ECD2F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9541" y="3337779"/>
                <a:ext cx="1652825" cy="323165"/>
              </a:xfrm>
              <a:prstGeom prst="rect">
                <a:avLst/>
              </a:prstGeom>
              <a:blipFill>
                <a:blip r:embed="rId6"/>
                <a:stretch>
                  <a:fillRect t="-3636" b="-163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383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4" grpId="0"/>
      <p:bldP spid="25" grpId="0" animBg="1"/>
      <p:bldP spid="3" grpId="0"/>
      <p:bldP spid="7" grpId="0" animBg="1"/>
      <p:bldP spid="10" grpId="0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Microsoft Office PowerPoint</Application>
  <PresentationFormat>Widescreen</PresentationFormat>
  <Paragraphs>339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LMRoman12-Bold</vt:lpstr>
      <vt:lpstr>LMSans10-Bold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Minimum Free Energy, Partition Function and Kinetics Simulation Algorithms for a Multistranded Scaffolded DNA Computer</dc:title>
  <dc:creator>aaaa bbbb</dc:creator>
  <cp:lastModifiedBy>Ahmed Shalaby</cp:lastModifiedBy>
  <cp:revision>1056</cp:revision>
  <dcterms:created xsi:type="dcterms:W3CDTF">2023-08-24T08:26:37Z</dcterms:created>
  <dcterms:modified xsi:type="dcterms:W3CDTF">2025-12-13T12:22:59Z</dcterms:modified>
</cp:coreProperties>
</file>