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629" r:id="rId3"/>
    <p:sldId id="489" r:id="rId4"/>
    <p:sldId id="567" r:id="rId5"/>
    <p:sldId id="517" r:id="rId6"/>
    <p:sldId id="627" r:id="rId7"/>
    <p:sldId id="611" r:id="rId8"/>
    <p:sldId id="595" r:id="rId9"/>
    <p:sldId id="612" r:id="rId10"/>
    <p:sldId id="663" r:id="rId11"/>
    <p:sldId id="630" r:id="rId12"/>
    <p:sldId id="633" r:id="rId13"/>
    <p:sldId id="634" r:id="rId14"/>
    <p:sldId id="635" r:id="rId15"/>
    <p:sldId id="636" r:id="rId16"/>
    <p:sldId id="665" r:id="rId17"/>
    <p:sldId id="641" r:id="rId18"/>
    <p:sldId id="640" r:id="rId19"/>
    <p:sldId id="593" r:id="rId20"/>
    <p:sldId id="666" r:id="rId21"/>
    <p:sldId id="649" r:id="rId22"/>
    <p:sldId id="662" r:id="rId23"/>
    <p:sldId id="650" r:id="rId24"/>
    <p:sldId id="5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F1F1F"/>
    <a:srgbClr val="0000FF"/>
    <a:srgbClr val="FF3333"/>
    <a:srgbClr val="EB7171"/>
    <a:srgbClr val="B51313"/>
    <a:srgbClr val="FF5050"/>
    <a:srgbClr val="49E5B1"/>
    <a:srgbClr val="A80000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1" autoAdjust="0"/>
    <p:restoredTop sz="94647" autoAdjust="0"/>
  </p:normalViewPr>
  <p:slideViewPr>
    <p:cSldViewPr snapToGrid="0">
      <p:cViewPr varScale="1">
        <p:scale>
          <a:sx n="65" d="100"/>
          <a:sy n="65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7FFF-CE8C-483F-BD52-A7CED59AC14D}" type="datetimeFigureOut">
              <a:rPr lang="en-IE" smtClean="0"/>
              <a:t>19/06/2024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0ADB9-E197-477B-8439-C5E6D13A7D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6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ADB9-E197-477B-8439-C5E6D13A7D8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51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4FF9-BE5E-D70C-9A9A-C9140582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F7FF0-068E-E21D-0DD2-618B4C882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2563-F7AA-55D6-1F7E-D45EBFB5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FE3A-9DDB-46C3-89D7-B66B7AFF8379}" type="datetime1">
              <a:rPr lang="en-IE" smtClean="0"/>
              <a:t>19/06/2024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39099-B73E-9EA6-3F15-628E9A98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D2C9F-EF11-23F0-EA5C-B915ECFC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0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29F1-50D6-3D40-93A5-E1CBE710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22004-3734-3C5E-A7E4-E821CE900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2B76B-8187-6E43-EA17-279028F5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69EF-75B9-471A-A2AA-C00B95140DCB}" type="datetime1">
              <a:rPr lang="en-IE" smtClean="0"/>
              <a:t>19/06/2024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F67E0-13B8-A426-1F94-163182C3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A9696-FE0B-44E8-4A96-957C72B7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24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4E67F-A786-611D-76E2-30DE81758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70745-7BDB-5738-000C-624312308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069F-2BFC-C268-B648-F40320AF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9B1A-9639-4F35-8074-9495626A0DCB}" type="datetime1">
              <a:rPr lang="en-IE" smtClean="0"/>
              <a:t>19/06/2024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4AC4-11A6-B47F-2639-80DA45E0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76FBE-27B3-3B9E-0CCA-D9C0D70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241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F461-E12C-D4F6-B678-2A1BB054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4032-3B09-89E2-2090-70B19949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B61C7-E43E-FFFD-A01E-28E9D40B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ABCF-4C5E-4E73-9F77-3E40C1B4F4E3}" type="datetime1">
              <a:rPr lang="en-IE" smtClean="0"/>
              <a:t>19/06/2024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80FE-3A2E-0A74-34AD-0651C364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1F20-A2E6-C99A-F371-4024C285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26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4A81-BA77-CB63-522F-3FCC35A0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B4A69-D167-DE02-FC0C-96EDB7B5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C122-265E-C07C-6D41-3FA610DD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FBAD-4585-41AC-9A21-9B1B383901F4}" type="datetime1">
              <a:rPr lang="en-IE" smtClean="0"/>
              <a:t>19/06/2024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23DC-3736-DE1B-7208-EA5F6C16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6CE6-B629-ED0F-0211-A1CFD73D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546F-3F3F-9C02-43A7-BE476104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434E-7739-46AA-41FD-3A7196939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6094F-595B-273F-9487-C9A9F4892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F86C-0F5A-8E40-5259-25F522F5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E06F-1BA0-4DC8-BB45-F2041F651A93}" type="datetime1">
              <a:rPr lang="en-IE" smtClean="0"/>
              <a:t>19/06/2024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F184A-010A-8975-235F-13960304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193F8-7F7E-FC37-903A-C367F388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30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805B-5D71-42D2-BFC1-2267D0BF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3AD18-5858-1580-5ED7-141F2A8C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8E5C-6259-B33C-CB73-38903DBAA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0656E-C6CD-1125-4068-2D9A894E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87AB3-F4DC-A133-8B6B-636B85F5A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7C936-DF83-1679-446B-09D81CE0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E7BF-8BD2-4A1D-B8FA-9157DE313644}" type="datetime1">
              <a:rPr lang="en-IE" smtClean="0"/>
              <a:t>19/06/2024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17F30-D476-D2E9-ABDF-FE74521E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DD477-3B22-1128-A915-A44F526E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19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6A66-10ED-66EE-1726-C0A4CA8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A973A-9389-73A1-95FE-5EAE1D4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FC1-5560-4748-80F5-5447862AF902}" type="datetime1">
              <a:rPr lang="en-IE" smtClean="0"/>
              <a:t>19/06/2024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7219F-3C9D-2D4B-05A0-FC011AC4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886B6-8822-9C60-2FFF-7E14F84E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84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52078-A095-65AB-7FBF-176A0EFF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2880-9112-4E13-8124-3772F270AD6B}" type="datetime1">
              <a:rPr lang="en-IE" smtClean="0"/>
              <a:t>19/06/2024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B9296-717D-189B-A598-52B0D32B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8EFCA-4B42-FEBB-7C4E-D2D40C1B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16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824D-B6A0-215B-C353-7F60B054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B00D4-7CEA-6F6F-5846-D23C6B62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3561A-2CB5-CDD4-49D3-AD3724971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68509-1E01-ED75-B012-2DFA7B5E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3DB8-CB09-4D0E-A9B3-E1F2D61335F7}" type="datetime1">
              <a:rPr lang="en-IE" smtClean="0"/>
              <a:t>19/06/2024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8FE6-1436-AAA5-E51A-BACAB1CE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48BD4-EA65-2443-FA2E-A1C6360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169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1C4E-10E1-5B7D-211A-44B11183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D5E89-EE97-E3EF-CE05-8213A5BEB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F8679-2494-0896-0DC8-7027E7328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53687-08AE-3A14-546F-7FF17756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A935-DFF5-44D4-AC49-21BEAE548AAA}" type="datetime1">
              <a:rPr lang="en-IE" smtClean="0"/>
              <a:t>19/06/2024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BC88-3AC5-71A7-1B50-2B5685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149A8-426A-4A57-BD58-A3ED68F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058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1C5E1-CC73-8B95-B146-A16C304A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A8BD-0E11-9F08-4C50-A7F9F3B16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4C02-12AF-B5E5-FCBA-54A3AF13C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888D-95AB-4291-BECE-DC819BA845A1}" type="datetime1">
              <a:rPr lang="en-IE" smtClean="0"/>
              <a:t>19/06/2024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9B8D-6BF1-A368-1750-7D36BD1A2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F1A59-E6D9-0B4F-58E1-35419FDE5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75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4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4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4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2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.png"/><Relationship Id="rId11" Type="http://schemas.openxmlformats.org/officeDocument/2006/relationships/image" Target="../media/image51.png"/><Relationship Id="rId5" Type="http://schemas.openxmlformats.org/officeDocument/2006/relationships/image" Target="../media/image224.png"/><Relationship Id="rId10" Type="http://schemas.openxmlformats.org/officeDocument/2006/relationships/image" Target="../media/image229.png"/><Relationship Id="rId4" Type="http://schemas.openxmlformats.org/officeDocument/2006/relationships/image" Target="../media/image48.png"/><Relationship Id="rId9" Type="http://schemas.openxmlformats.org/officeDocument/2006/relationships/image" Target="../media/image2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na.hamilton.ie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0.png"/><Relationship Id="rId7" Type="http://schemas.openxmlformats.org/officeDocument/2006/relationships/image" Target="../media/image13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7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7019D44-B48B-5304-6BA0-CD924B677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367" y="3272607"/>
            <a:ext cx="9144000" cy="2190609"/>
          </a:xfrm>
        </p:spPr>
        <p:txBody>
          <a:bodyPr>
            <a:normAutofit/>
          </a:bodyPr>
          <a:lstStyle/>
          <a:p>
            <a:r>
              <a:rPr lang="en-IE" dirty="0"/>
              <a:t>Ahmed Shalaby</a:t>
            </a:r>
          </a:p>
          <a:p>
            <a:r>
              <a:rPr lang="en-IE" dirty="0"/>
              <a:t>2</a:t>
            </a:r>
            <a:r>
              <a:rPr lang="en-IE" baseline="30000" dirty="0"/>
              <a:t>nd</a:t>
            </a:r>
            <a:r>
              <a:rPr lang="en-IE" dirty="0"/>
              <a:t> year PhD</a:t>
            </a:r>
          </a:p>
          <a:p>
            <a:r>
              <a:rPr lang="en-IE" dirty="0"/>
              <a:t>Supervisor: Damien Woods</a:t>
            </a:r>
          </a:p>
          <a:p>
            <a:endParaRPr lang="en-IE" sz="1500" dirty="0"/>
          </a:p>
          <a:p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CS workshop [19/06/2024]</a:t>
            </a:r>
            <a:endParaRPr lang="en-IE" dirty="0"/>
          </a:p>
          <a:p>
            <a:endParaRPr lang="en-IE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0B84A0F-BF0C-CBE1-A937-CCF24411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0" y="152376"/>
            <a:ext cx="2874683" cy="1203548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E98D9F80-A9E4-D3DB-B305-FCFECAA2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69" y="285790"/>
            <a:ext cx="2532334" cy="1070134"/>
          </a:xfrm>
          <a:prstGeom prst="rect">
            <a:avLst/>
          </a:prstGeom>
        </p:spPr>
      </p:pic>
      <p:pic>
        <p:nvPicPr>
          <p:cNvPr id="5" name="Picture 4" descr="A picture containing art, circle, amber, darkness&#10;&#10;Description automatically generated">
            <a:extLst>
              <a:ext uri="{FF2B5EF4-FFF2-40B4-BE49-F238E27FC236}">
                <a16:creationId xmlns:a16="http://schemas.microsoft.com/office/drawing/2014/main" id="{13AF26DF-3D69-77EF-07D3-05BA53E36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53" y="5113509"/>
            <a:ext cx="1499950" cy="1504950"/>
          </a:xfrm>
          <a:prstGeom prst="rect">
            <a:avLst/>
          </a:prstGeom>
        </p:spPr>
      </p:pic>
      <p:pic>
        <p:nvPicPr>
          <p:cNvPr id="7" name="Picture 6" descr="A picture containing font, graphics, graphic design, text&#10;&#10;Description automatically generated">
            <a:extLst>
              <a:ext uri="{FF2B5EF4-FFF2-40B4-BE49-F238E27FC236}">
                <a16:creationId xmlns:a16="http://schemas.microsoft.com/office/drawing/2014/main" id="{586221C8-0EE9-3C1A-30D2-4DBF2F9DF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0" y="5379854"/>
            <a:ext cx="2874683" cy="11119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4A3BE3-67E9-540D-64DB-09297AC00CCB}"/>
              </a:ext>
            </a:extLst>
          </p:cNvPr>
          <p:cNvSpPr txBox="1">
            <a:spLocks/>
          </p:cNvSpPr>
          <p:nvPr/>
        </p:nvSpPr>
        <p:spPr>
          <a:xfrm>
            <a:off x="771378" y="1441711"/>
            <a:ext cx="10649243" cy="1373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i="0" u="none" strike="noStrike" baseline="0" dirty="0">
                <a:latin typeface="LMRoman12-Bold"/>
              </a:rPr>
              <a:t>It’s not about DNA, It’s all about Pizza</a:t>
            </a:r>
            <a:endParaRPr lang="en-IE" sz="4500" dirty="0"/>
          </a:p>
        </p:txBody>
      </p:sp>
      <p:pic>
        <p:nvPicPr>
          <p:cNvPr id="4" name="EIC-logo-FundedBy-CMYK_EN.png" descr="EIC-logo-FundedBy-CMYK_EN.png">
            <a:extLst>
              <a:ext uri="{FF2B5EF4-FFF2-40B4-BE49-F238E27FC236}">
                <a16:creationId xmlns:a16="http://schemas.microsoft.com/office/drawing/2014/main" id="{1D89836E-3D5F-97A4-1EBA-762FA0837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067" y="5877485"/>
            <a:ext cx="3977806" cy="5298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244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1B22-32E0-23DE-F6AA-4275178F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32">
            <a:extLst>
              <a:ext uri="{FF2B5EF4-FFF2-40B4-BE49-F238E27FC236}">
                <a16:creationId xmlns:a16="http://schemas.microsoft.com/office/drawing/2014/main" id="{060DB6CA-8673-162F-C304-9F49F9E4754A}"/>
              </a:ext>
            </a:extLst>
          </p:cNvPr>
          <p:cNvSpPr/>
          <p:nvPr/>
        </p:nvSpPr>
        <p:spPr>
          <a:xfrm>
            <a:off x="8040652" y="4211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92882-CC72-DF01-6F18-517CF2E7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10</a:t>
            </a:fld>
            <a:endParaRPr lang="en-IE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C3631A-32F1-A30F-D30B-CF111BF88C62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D9E11-724D-6E2B-1628-6758FB3DBA69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D9E11-724D-6E2B-1628-6758FB3DB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2235AB6-2578-DBE2-F1B1-F1FDDE32BDE7}"/>
              </a:ext>
            </a:extLst>
          </p:cNvPr>
          <p:cNvSpPr txBox="1"/>
          <p:nvPr/>
        </p:nvSpPr>
        <p:spPr>
          <a:xfrm>
            <a:off x="3048000" y="2212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b="1" dirty="0"/>
              <a:t>Let’s ignore the symmetry for a while</a:t>
            </a:r>
            <a:endParaRPr lang="en-I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BA7E1-BE2A-C57C-644F-027C7ABC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416" y="3750184"/>
            <a:ext cx="1280552" cy="1276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49F2E-3B19-4CD8-001D-F10FF8011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142" y="1784516"/>
            <a:ext cx="1280552" cy="1232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0201B9-DD83-91EC-1754-9D056D5BD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319" y="1717841"/>
            <a:ext cx="1490673" cy="144781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B8A21CD-D252-3B31-0021-12964C1EF724}"/>
              </a:ext>
            </a:extLst>
          </p:cNvPr>
          <p:cNvSpPr/>
          <p:nvPr/>
        </p:nvSpPr>
        <p:spPr>
          <a:xfrm>
            <a:off x="8009034" y="222352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AA67901-9EF7-BCFB-8D0A-E8FCBF8785B3}"/>
              </a:ext>
            </a:extLst>
          </p:cNvPr>
          <p:cNvSpPr/>
          <p:nvPr/>
        </p:nvSpPr>
        <p:spPr>
          <a:xfrm flipV="1">
            <a:off x="8094227" y="398625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FE01C-FA8E-8883-175C-DA839EC36681}"/>
              </a:ext>
            </a:extLst>
          </p:cNvPr>
          <p:cNvSpPr/>
          <p:nvPr/>
        </p:nvSpPr>
        <p:spPr>
          <a:xfrm>
            <a:off x="3486765" y="1616691"/>
            <a:ext cx="4997829" cy="1548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817B09-8C7E-D7FF-AABE-056D8339E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975" y="3617711"/>
            <a:ext cx="1487342" cy="14358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7B81CA-99C9-9FAD-5460-06BD65B0AC7A}"/>
              </a:ext>
            </a:extLst>
          </p:cNvPr>
          <p:cNvSpPr/>
          <p:nvPr/>
        </p:nvSpPr>
        <p:spPr>
          <a:xfrm>
            <a:off x="3486764" y="3567255"/>
            <a:ext cx="4997829" cy="1548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23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26642" y="32717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477445" y="26108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53BE80-954A-F3D4-0E39-00EE0B9B78C8}"/>
              </a:ext>
            </a:extLst>
          </p:cNvPr>
          <p:cNvSpPr/>
          <p:nvPr/>
        </p:nvSpPr>
        <p:spPr>
          <a:xfrm>
            <a:off x="6414435" y="529464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523813" y="1719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412489" y="44514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048647" y="469186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033187" y="535696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695766" y="209982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336714" y="257939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495441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624331" y="515210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740917A-C348-2068-7B76-2D3BB4ECC491}"/>
              </a:ext>
            </a:extLst>
          </p:cNvPr>
          <p:cNvSpPr/>
          <p:nvPr/>
        </p:nvSpPr>
        <p:spPr>
          <a:xfrm>
            <a:off x="10136978" y="54088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415585" y="505892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CADB0F8-9647-ED00-362A-324BD8A9700A}"/>
              </a:ext>
            </a:extLst>
          </p:cNvPr>
          <p:cNvSpPr/>
          <p:nvPr/>
        </p:nvSpPr>
        <p:spPr>
          <a:xfrm>
            <a:off x="9727406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208572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860558" y="49612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100139" y="18400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878656" y="25708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692011" y="85824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C92B6FC-D794-DE57-FA66-1DFB0C20DF00}"/>
              </a:ext>
            </a:extLst>
          </p:cNvPr>
          <p:cNvSpPr/>
          <p:nvPr/>
        </p:nvSpPr>
        <p:spPr>
          <a:xfrm>
            <a:off x="3254587" y="557929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39494" y="9236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497609" y="417739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2900" y="23116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482798" y="43505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810763" y="479990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6310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/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11</a:t>
            </a:fld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42DA0EE-5C90-5E5E-12BB-AFA5E388D9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4" b="3154"/>
          <a:stretch/>
        </p:blipFill>
        <p:spPr>
          <a:xfrm rot="16200000">
            <a:off x="10358802" y="-731708"/>
            <a:ext cx="832225" cy="2468935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E97AB19D-A5CD-4EC6-77DC-6FD7850C01DF}"/>
              </a:ext>
            </a:extLst>
          </p:cNvPr>
          <p:cNvSpPr/>
          <p:nvPr/>
        </p:nvSpPr>
        <p:spPr>
          <a:xfrm>
            <a:off x="4135911" y="35238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7839931-B343-8B4B-822E-4B45B29DE383}"/>
              </a:ext>
            </a:extLst>
          </p:cNvPr>
          <p:cNvSpPr/>
          <p:nvPr/>
        </p:nvSpPr>
        <p:spPr>
          <a:xfrm>
            <a:off x="4009976" y="39751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006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12</a:t>
            </a:fld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0C26F-AF55-EDBC-B877-B77EA4D3C252}"/>
                  </a:ext>
                </a:extLst>
              </p:cNvPr>
              <p:cNvSpPr txBox="1"/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0C26F-AF55-EDBC-B877-B77EA4D3C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ACD38A5D-6DB5-F9DC-865B-3A98D5626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4" b="3154"/>
          <a:stretch/>
        </p:blipFill>
        <p:spPr>
          <a:xfrm rot="16200000">
            <a:off x="10358802" y="-731708"/>
            <a:ext cx="832225" cy="2468935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E8023BC-9603-C68B-5E93-9EA1D92A2EF5}"/>
              </a:ext>
            </a:extLst>
          </p:cNvPr>
          <p:cNvSpPr/>
          <p:nvPr/>
        </p:nvSpPr>
        <p:spPr>
          <a:xfrm>
            <a:off x="4135911" y="35238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FB0F04A-874A-42F7-70B1-733A7AD0F9C0}"/>
              </a:ext>
            </a:extLst>
          </p:cNvPr>
          <p:cNvSpPr/>
          <p:nvPr/>
        </p:nvSpPr>
        <p:spPr>
          <a:xfrm>
            <a:off x="4009976" y="39751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61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13</a:t>
            </a:fld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F7176C4-9E24-BC27-65B8-DB2FFCB4CD67}"/>
              </a:ext>
            </a:extLst>
          </p:cNvPr>
          <p:cNvSpPr/>
          <p:nvPr/>
        </p:nvSpPr>
        <p:spPr>
          <a:xfrm>
            <a:off x="6490116" y="5862289"/>
            <a:ext cx="628684" cy="605328"/>
          </a:xfrm>
          <a:prstGeom prst="rect">
            <a:avLst/>
          </a:prstGeom>
          <a:solidFill>
            <a:srgbClr val="49E5B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3C073C-931F-C0E1-EA4F-DEBF5497544D}"/>
                  </a:ext>
                </a:extLst>
              </p:cNvPr>
              <p:cNvSpPr txBox="1"/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E" sz="2500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IE" sz="2500" b="1" dirty="0">
                    <a:solidFill>
                      <a:srgbClr val="0000FF"/>
                    </a:solidFill>
                  </a:rPr>
                  <a:t> MFE is asymmetric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3C073C-931F-C0E1-EA4F-DEBF54975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blipFill>
                <a:blip r:embed="rId3"/>
                <a:stretch>
                  <a:fillRect l="-668" r="-3341" b="-154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83CA80-2C76-F145-D38D-97B406C1084D}"/>
                  </a:ext>
                </a:extLst>
              </p:cNvPr>
              <p:cNvSpPr txBox="1"/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83CA80-2C76-F145-D38D-97B406C10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4CD82A6F-2827-2C39-1567-1B438E6369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54" b="3154"/>
          <a:stretch/>
        </p:blipFill>
        <p:spPr>
          <a:xfrm rot="16200000">
            <a:off x="10358802" y="-731708"/>
            <a:ext cx="832225" cy="2468935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ACD6257-FC12-4A6A-8A9F-BC4EBCF4733F}"/>
              </a:ext>
            </a:extLst>
          </p:cNvPr>
          <p:cNvSpPr/>
          <p:nvPr/>
        </p:nvSpPr>
        <p:spPr>
          <a:xfrm>
            <a:off x="4135911" y="35238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D55C9FB-1BF0-3FC7-CC41-DFCE55E8BCED}"/>
              </a:ext>
            </a:extLst>
          </p:cNvPr>
          <p:cNvSpPr/>
          <p:nvPr/>
        </p:nvSpPr>
        <p:spPr>
          <a:xfrm>
            <a:off x="4009976" y="39751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842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EB8900FB-156A-B861-4F5A-441FCECEC744}"/>
              </a:ext>
            </a:extLst>
          </p:cNvPr>
          <p:cNvSpPr/>
          <p:nvPr/>
        </p:nvSpPr>
        <p:spPr>
          <a:xfrm>
            <a:off x="6490116" y="5773198"/>
            <a:ext cx="628684" cy="605328"/>
          </a:xfrm>
          <a:prstGeom prst="rect">
            <a:avLst/>
          </a:prstGeom>
          <a:solidFill>
            <a:srgbClr val="49E5B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3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14</a:t>
            </a:fld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43D1BB1-B624-6933-CA71-954AE3B128F9}"/>
              </a:ext>
            </a:extLst>
          </p:cNvPr>
          <p:cNvSpPr/>
          <p:nvPr/>
        </p:nvSpPr>
        <p:spPr>
          <a:xfrm flipV="1">
            <a:off x="6684060" y="578377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613DC8-1B18-6CD9-0F25-D903DE8A0E51}"/>
                  </a:ext>
                </a:extLst>
              </p:cNvPr>
              <p:cNvSpPr txBox="1"/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613DC8-1B18-6CD9-0F25-D903DE8A0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" name="Picture 108">
            <a:extLst>
              <a:ext uri="{FF2B5EF4-FFF2-40B4-BE49-F238E27FC236}">
                <a16:creationId xmlns:a16="http://schemas.microsoft.com/office/drawing/2014/main" id="{52C25820-F0B7-A2EF-0751-55F6F84050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54" b="3154"/>
          <a:stretch/>
        </p:blipFill>
        <p:spPr>
          <a:xfrm rot="16200000">
            <a:off x="10358802" y="-731708"/>
            <a:ext cx="832225" cy="2468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6A6D2E2-6A92-AD21-1960-287005F382AA}"/>
                  </a:ext>
                </a:extLst>
              </p:cNvPr>
              <p:cNvSpPr txBox="1"/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IE" sz="2500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IE" sz="2500" b="1" dirty="0">
                    <a:solidFill>
                      <a:srgbClr val="0000FF"/>
                    </a:solidFill>
                  </a:rPr>
                  <a:t> MFE is symmetric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6A6D2E2-6A92-AD21-1960-287005F3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blipFill>
                <a:blip r:embed="rId6"/>
                <a:stretch>
                  <a:fillRect r="-445" b="-154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Oval 158">
            <a:extLst>
              <a:ext uri="{FF2B5EF4-FFF2-40B4-BE49-F238E27FC236}">
                <a16:creationId xmlns:a16="http://schemas.microsoft.com/office/drawing/2014/main" id="{3CE43341-F044-E476-7ABF-3B9A1FBA7331}"/>
              </a:ext>
            </a:extLst>
          </p:cNvPr>
          <p:cNvSpPr/>
          <p:nvPr/>
        </p:nvSpPr>
        <p:spPr>
          <a:xfrm>
            <a:off x="4135911" y="35238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5CC09C6-8807-D020-9237-D10C0A870A78}"/>
              </a:ext>
            </a:extLst>
          </p:cNvPr>
          <p:cNvSpPr/>
          <p:nvPr/>
        </p:nvSpPr>
        <p:spPr>
          <a:xfrm>
            <a:off x="4009976" y="39751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1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2FBC4E0A-8766-DF7D-9518-636E1C4F39D8}"/>
              </a:ext>
            </a:extLst>
          </p:cNvPr>
          <p:cNvSpPr/>
          <p:nvPr/>
        </p:nvSpPr>
        <p:spPr>
          <a:xfrm>
            <a:off x="1270515" y="4268959"/>
            <a:ext cx="10506037" cy="210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F83735E-6966-7F9D-4B55-9AA280567063}"/>
              </a:ext>
            </a:extLst>
          </p:cNvPr>
          <p:cNvSpPr/>
          <p:nvPr/>
        </p:nvSpPr>
        <p:spPr>
          <a:xfrm>
            <a:off x="6490116" y="5723389"/>
            <a:ext cx="628684" cy="698003"/>
          </a:xfrm>
          <a:prstGeom prst="rect">
            <a:avLst/>
          </a:prstGeom>
          <a:solidFill>
            <a:srgbClr val="49E5B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F8DE27-4351-E419-2A41-65BD1F6CF307}"/>
              </a:ext>
            </a:extLst>
          </p:cNvPr>
          <p:cNvSpPr/>
          <p:nvPr/>
        </p:nvSpPr>
        <p:spPr>
          <a:xfrm>
            <a:off x="4135911" y="35238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6E6591F-795A-5EF4-2178-EF3FCD40BF51}"/>
              </a:ext>
            </a:extLst>
          </p:cNvPr>
          <p:cNvSpPr/>
          <p:nvPr/>
        </p:nvSpPr>
        <p:spPr>
          <a:xfrm>
            <a:off x="4009976" y="39751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15</a:t>
            </a:fld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DC4A1D10-B298-081B-3E57-C1B2D6773F96}"/>
              </a:ext>
            </a:extLst>
          </p:cNvPr>
          <p:cNvSpPr/>
          <p:nvPr/>
        </p:nvSpPr>
        <p:spPr>
          <a:xfrm>
            <a:off x="580572" y="4365521"/>
            <a:ext cx="435236" cy="1765447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/>
              <p:nvPr/>
            </p:nvSpPr>
            <p:spPr>
              <a:xfrm rot="16200000">
                <a:off x="-649242" y="4888648"/>
                <a:ext cx="20577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IE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𝐥𝐨𝐠</m:t>
                      </m:r>
                      <m:r>
                        <a:rPr lang="en-IE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E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49242" y="4888648"/>
                <a:ext cx="205771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5FACD8F-1D3F-D69E-3280-DBE2525F284D}"/>
                  </a:ext>
                </a:extLst>
              </p:cNvPr>
              <p:cNvSpPr txBox="1"/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5FACD8F-1D3F-D69E-3280-DBE2525F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1194BF97-77C0-D52F-AF71-65EE4EA0F6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54" b="3154"/>
          <a:stretch/>
        </p:blipFill>
        <p:spPr>
          <a:xfrm rot="16200000">
            <a:off x="10358802" y="-731708"/>
            <a:ext cx="832225" cy="2468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735B2C0-C409-0B1A-33AC-9F99034BAB83}"/>
                  </a:ext>
                </a:extLst>
              </p:cNvPr>
              <p:cNvSpPr txBox="1"/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IE" sz="2500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IE" sz="2500" b="1" dirty="0">
                    <a:solidFill>
                      <a:srgbClr val="0000FF"/>
                    </a:solidFill>
                  </a:rPr>
                  <a:t> MFE is symmetric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735B2C0-C409-0B1A-33AC-9F99034BA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blipFill>
                <a:blip r:embed="rId9"/>
                <a:stretch>
                  <a:fillRect r="-445" b="-154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897B16CD-8654-EBA9-4072-8F9A6FF512AA}"/>
              </a:ext>
            </a:extLst>
          </p:cNvPr>
          <p:cNvSpPr/>
          <p:nvPr/>
        </p:nvSpPr>
        <p:spPr>
          <a:xfrm>
            <a:off x="4456842" y="3896976"/>
            <a:ext cx="568136" cy="505694"/>
          </a:xfrm>
          <a:prstGeom prst="rect">
            <a:avLst/>
          </a:prstGeom>
          <a:solidFill>
            <a:srgbClr val="49E5B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id="{55288D8C-1EE5-263F-6E9F-5C8905358223}"/>
              </a:ext>
            </a:extLst>
          </p:cNvPr>
          <p:cNvCxnSpPr>
            <a:cxnSpLocks/>
            <a:endCxn id="177" idx="2"/>
          </p:cNvCxnSpPr>
          <p:nvPr/>
        </p:nvCxnSpPr>
        <p:spPr>
          <a:xfrm rot="10800000">
            <a:off x="4740911" y="4402671"/>
            <a:ext cx="1889575" cy="1759465"/>
          </a:xfrm>
          <a:prstGeom prst="curvedConnector2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Oval 180">
            <a:extLst>
              <a:ext uri="{FF2B5EF4-FFF2-40B4-BE49-F238E27FC236}">
                <a16:creationId xmlns:a16="http://schemas.microsoft.com/office/drawing/2014/main" id="{0B11956D-0ECE-74CD-DDF9-66F5C9E3F25C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2" name="Arrow: Down 181">
            <a:extLst>
              <a:ext uri="{FF2B5EF4-FFF2-40B4-BE49-F238E27FC236}">
                <a16:creationId xmlns:a16="http://schemas.microsoft.com/office/drawing/2014/main" id="{F468DCEB-6E99-7E44-5E60-4006A7E34090}"/>
              </a:ext>
            </a:extLst>
          </p:cNvPr>
          <p:cNvSpPr/>
          <p:nvPr/>
        </p:nvSpPr>
        <p:spPr>
          <a:xfrm flipV="1">
            <a:off x="6684060" y="578377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954A454-C4B4-BE49-DA73-2E1471D8164D}"/>
              </a:ext>
            </a:extLst>
          </p:cNvPr>
          <p:cNvSpPr/>
          <p:nvPr/>
        </p:nvSpPr>
        <p:spPr>
          <a:xfrm>
            <a:off x="4569072" y="398209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4" name="Multiplication Sign 183">
            <a:extLst>
              <a:ext uri="{FF2B5EF4-FFF2-40B4-BE49-F238E27FC236}">
                <a16:creationId xmlns:a16="http://schemas.microsoft.com/office/drawing/2014/main" id="{1DD76B21-EEFB-048B-CA31-F5DE0C983665}"/>
              </a:ext>
            </a:extLst>
          </p:cNvPr>
          <p:cNvSpPr/>
          <p:nvPr/>
        </p:nvSpPr>
        <p:spPr>
          <a:xfrm rot="5400000">
            <a:off x="6628553" y="6058256"/>
            <a:ext cx="840767" cy="762784"/>
          </a:xfrm>
          <a:prstGeom prst="mathMultiply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392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2FBC4E0A-8766-DF7D-9518-636E1C4F39D8}"/>
              </a:ext>
            </a:extLst>
          </p:cNvPr>
          <p:cNvSpPr/>
          <p:nvPr/>
        </p:nvSpPr>
        <p:spPr>
          <a:xfrm>
            <a:off x="1270515" y="4268959"/>
            <a:ext cx="10506037" cy="210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F83735E-6966-7F9D-4B55-9AA280567063}"/>
              </a:ext>
            </a:extLst>
          </p:cNvPr>
          <p:cNvSpPr/>
          <p:nvPr/>
        </p:nvSpPr>
        <p:spPr>
          <a:xfrm>
            <a:off x="6490116" y="5723389"/>
            <a:ext cx="628684" cy="698003"/>
          </a:xfrm>
          <a:prstGeom prst="rect">
            <a:avLst/>
          </a:prstGeom>
          <a:solidFill>
            <a:srgbClr val="49E5B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F8DE27-4351-E419-2A41-65BD1F6CF307}"/>
              </a:ext>
            </a:extLst>
          </p:cNvPr>
          <p:cNvSpPr/>
          <p:nvPr/>
        </p:nvSpPr>
        <p:spPr>
          <a:xfrm>
            <a:off x="4135911" y="35238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6E6591F-795A-5EF4-2178-EF3FCD40BF51}"/>
              </a:ext>
            </a:extLst>
          </p:cNvPr>
          <p:cNvSpPr/>
          <p:nvPr/>
        </p:nvSpPr>
        <p:spPr>
          <a:xfrm>
            <a:off x="4009976" y="39751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16</a:t>
            </a:fld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5FACD8F-1D3F-D69E-3280-DBE2525F284D}"/>
                  </a:ext>
                </a:extLst>
              </p:cNvPr>
              <p:cNvSpPr txBox="1"/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5FACD8F-1D3F-D69E-3280-DBE2525F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43" y="130539"/>
                <a:ext cx="74555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1194BF97-77C0-D52F-AF71-65EE4EA0F6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54" b="3154"/>
          <a:stretch/>
        </p:blipFill>
        <p:spPr>
          <a:xfrm rot="16200000">
            <a:off x="10358802" y="-731708"/>
            <a:ext cx="832225" cy="2468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735B2C0-C409-0B1A-33AC-9F99034BAB83}"/>
                  </a:ext>
                </a:extLst>
              </p:cNvPr>
              <p:cNvSpPr txBox="1"/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IE" sz="2500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IE" sz="2500" b="1" dirty="0">
                    <a:solidFill>
                      <a:srgbClr val="0000FF"/>
                    </a:solidFill>
                  </a:rPr>
                  <a:t> MFE is symmetric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735B2C0-C409-0B1A-33AC-9F99034BA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7" y="1020117"/>
                <a:ext cx="2732334" cy="861774"/>
              </a:xfrm>
              <a:prstGeom prst="rect">
                <a:avLst/>
              </a:prstGeom>
              <a:blipFill>
                <a:blip r:embed="rId9"/>
                <a:stretch>
                  <a:fillRect r="-445" b="-154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897B16CD-8654-EBA9-4072-8F9A6FF512AA}"/>
              </a:ext>
            </a:extLst>
          </p:cNvPr>
          <p:cNvSpPr/>
          <p:nvPr/>
        </p:nvSpPr>
        <p:spPr>
          <a:xfrm>
            <a:off x="4456842" y="3896976"/>
            <a:ext cx="568136" cy="505694"/>
          </a:xfrm>
          <a:prstGeom prst="rect">
            <a:avLst/>
          </a:prstGeom>
          <a:solidFill>
            <a:srgbClr val="49E5B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id="{55288D8C-1EE5-263F-6E9F-5C8905358223}"/>
              </a:ext>
            </a:extLst>
          </p:cNvPr>
          <p:cNvCxnSpPr>
            <a:cxnSpLocks/>
            <a:endCxn id="177" idx="2"/>
          </p:cNvCxnSpPr>
          <p:nvPr/>
        </p:nvCxnSpPr>
        <p:spPr>
          <a:xfrm rot="10800000">
            <a:off x="4740911" y="4402671"/>
            <a:ext cx="1889575" cy="1759465"/>
          </a:xfrm>
          <a:prstGeom prst="curvedConnector2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7CFEFED3-324F-5508-6851-B0B8741C7E52}"/>
              </a:ext>
            </a:extLst>
          </p:cNvPr>
          <p:cNvSpPr/>
          <p:nvPr/>
        </p:nvSpPr>
        <p:spPr>
          <a:xfrm>
            <a:off x="580572" y="4365521"/>
            <a:ext cx="435236" cy="1765447"/>
          </a:xfrm>
          <a:prstGeom prst="leftBrace">
            <a:avLst>
              <a:gd name="adj1" fmla="val 58971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A2C8237-525F-05D5-3AFF-848C290A88A3}"/>
                  </a:ext>
                </a:extLst>
              </p:cNvPr>
              <p:cNvSpPr txBox="1"/>
              <p:nvPr/>
            </p:nvSpPr>
            <p:spPr>
              <a:xfrm rot="16200000">
                <a:off x="-728735" y="4988526"/>
                <a:ext cx="20577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𝐄𝐱𝐩𝐨𝐞𝐧𝐭𝐢𝐚𝐥</m:t>
                      </m:r>
                      <m:r>
                        <a:rPr lang="en-IE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A2C8237-525F-05D5-3AFF-848C290A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28735" y="4988526"/>
                <a:ext cx="205771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Oval 161">
            <a:extLst>
              <a:ext uri="{FF2B5EF4-FFF2-40B4-BE49-F238E27FC236}">
                <a16:creationId xmlns:a16="http://schemas.microsoft.com/office/drawing/2014/main" id="{90A005EE-B9D9-74E5-B399-876C37B2FBD5}"/>
              </a:ext>
            </a:extLst>
          </p:cNvPr>
          <p:cNvSpPr/>
          <p:nvPr/>
        </p:nvSpPr>
        <p:spPr>
          <a:xfrm>
            <a:off x="4569072" y="398209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F0256F8-826B-E06F-D777-5EC91DB6BD9C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4" name="Arrow: Down 163">
            <a:extLst>
              <a:ext uri="{FF2B5EF4-FFF2-40B4-BE49-F238E27FC236}">
                <a16:creationId xmlns:a16="http://schemas.microsoft.com/office/drawing/2014/main" id="{E59FC3C9-3937-C30C-48DD-543E885A6BD5}"/>
              </a:ext>
            </a:extLst>
          </p:cNvPr>
          <p:cNvSpPr/>
          <p:nvPr/>
        </p:nvSpPr>
        <p:spPr>
          <a:xfrm flipV="1">
            <a:off x="6684060" y="578377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5" name="Multiplication Sign 164">
            <a:extLst>
              <a:ext uri="{FF2B5EF4-FFF2-40B4-BE49-F238E27FC236}">
                <a16:creationId xmlns:a16="http://schemas.microsoft.com/office/drawing/2014/main" id="{0E74FA80-7103-DB2A-A4E0-EE65A34C0F97}"/>
              </a:ext>
            </a:extLst>
          </p:cNvPr>
          <p:cNvSpPr/>
          <p:nvPr/>
        </p:nvSpPr>
        <p:spPr>
          <a:xfrm rot="5400000">
            <a:off x="6628553" y="6058256"/>
            <a:ext cx="840767" cy="762784"/>
          </a:xfrm>
          <a:prstGeom prst="mathMultiply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457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C98B-A481-6ABC-4908-0F19AD44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0CE33-7159-9722-82E4-7B985784AC78}"/>
              </a:ext>
            </a:extLst>
          </p:cNvPr>
          <p:cNvSpPr txBox="1"/>
          <p:nvPr/>
        </p:nvSpPr>
        <p:spPr>
          <a:xfrm>
            <a:off x="4342154" y="2998113"/>
            <a:ext cx="35076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B0F0"/>
                </a:solidFill>
              </a:rPr>
              <a:t>Our solution</a:t>
            </a:r>
            <a:endParaRPr lang="en-IE" sz="5000" b="1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7F2C92-11BC-0914-1CD4-70BCC77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713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29AB-8710-7019-2365-65C0AD56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BAB0BD19-EB25-52C6-F9AD-03CD750CB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59" y="136525"/>
            <a:ext cx="1695883" cy="1695883"/>
          </a:xfrm>
          <a:prstGeom prst="rect">
            <a:avLst/>
          </a:prstGeom>
        </p:spPr>
      </p:pic>
      <p:pic>
        <p:nvPicPr>
          <p:cNvPr id="13" name="Picture 12" descr="A pizza with leaves and berries&#10;&#10;Description automatically generated">
            <a:extLst>
              <a:ext uri="{FF2B5EF4-FFF2-40B4-BE49-F238E27FC236}">
                <a16:creationId xmlns:a16="http://schemas.microsoft.com/office/drawing/2014/main" id="{D6CC1AF0-43D9-265E-3D79-1D26E066C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59" y="5025592"/>
            <a:ext cx="1695883" cy="16958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6218E-4DB8-283D-6466-AA89D9DD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18</a:t>
            </a:fld>
            <a:endParaRPr lang="en-IE"/>
          </a:p>
        </p:txBody>
      </p:sp>
      <p:pic>
        <p:nvPicPr>
          <p:cNvPr id="3" name="Picture 2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93339C5F-F09D-B009-9142-96DF2E828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85" y="2625931"/>
            <a:ext cx="1604629" cy="16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18A1-26CB-AAE1-7403-9F870690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A50FE-22D1-8689-8C21-1EE62CD9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19</a:t>
            </a:fld>
            <a:endParaRPr lang="en-IE"/>
          </a:p>
        </p:txBody>
      </p:sp>
      <p:pic>
        <p:nvPicPr>
          <p:cNvPr id="3" name="Picture 2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1E543EE2-75BB-281B-F192-9564F1A9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4" y="136525"/>
            <a:ext cx="1695883" cy="1695883"/>
          </a:xfrm>
          <a:prstGeom prst="rect">
            <a:avLst/>
          </a:prstGeom>
        </p:spPr>
      </p:pic>
      <p:pic>
        <p:nvPicPr>
          <p:cNvPr id="4" name="Picture 3" descr="A pizza with leaves and berries&#10;&#10;Description automatically generated">
            <a:extLst>
              <a:ext uri="{FF2B5EF4-FFF2-40B4-BE49-F238E27FC236}">
                <a16:creationId xmlns:a16="http://schemas.microsoft.com/office/drawing/2014/main" id="{73FE0119-E49E-DE7A-972D-31DDDC3EA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4" y="5025592"/>
            <a:ext cx="1695883" cy="1695883"/>
          </a:xfrm>
          <a:prstGeom prst="rect">
            <a:avLst/>
          </a:prstGeom>
        </p:spPr>
      </p:pic>
      <p:pic>
        <p:nvPicPr>
          <p:cNvPr id="5" name="Picture 4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27C872EC-FF58-CE34-A926-8A10FEBC0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0" y="2625931"/>
            <a:ext cx="1604629" cy="1604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/>
              <p:nvPr/>
            </p:nvSpPr>
            <p:spPr>
              <a:xfrm>
                <a:off x="6643677" y="707467"/>
                <a:ext cx="5786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77" y="707467"/>
                <a:ext cx="57862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/>
              <p:nvPr/>
            </p:nvSpPr>
            <p:spPr>
              <a:xfrm>
                <a:off x="6643676" y="5596534"/>
                <a:ext cx="586635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76" y="5596534"/>
                <a:ext cx="586635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3C43B2-53D2-DF82-0E9D-F757C08BFEC9}"/>
                  </a:ext>
                </a:extLst>
              </p:cNvPr>
              <p:cNvSpPr txBox="1"/>
              <p:nvPr/>
            </p:nvSpPr>
            <p:spPr>
              <a:xfrm rot="16200000">
                <a:off x="-48891" y="3053946"/>
                <a:ext cx="3875933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  <m:r>
                            <a:rPr lang="en-IE" sz="36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E" sz="36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E" sz="3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IE" sz="36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IE" sz="36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3C43B2-53D2-DF82-0E9D-F757C08B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8891" y="3053946"/>
                <a:ext cx="3875933" cy="604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CBE500-3CEC-627F-47C6-3A0184283226}"/>
              </a:ext>
            </a:extLst>
          </p:cNvPr>
          <p:cNvCxnSpPr>
            <a:cxnSpLocks/>
          </p:cNvCxnSpPr>
          <p:nvPr/>
        </p:nvCxnSpPr>
        <p:spPr>
          <a:xfrm>
            <a:off x="1091043" y="249779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F4F85-EDDC-4628-AF4D-FF6533C79FD2}"/>
                  </a:ext>
                </a:extLst>
              </p:cNvPr>
              <p:cNvSpPr txBox="1"/>
              <p:nvPr/>
            </p:nvSpPr>
            <p:spPr>
              <a:xfrm rot="16200000">
                <a:off x="-266990" y="3012745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F4F85-EDDC-4628-AF4D-FF6533C7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66990" y="3012745"/>
                <a:ext cx="1506504" cy="830997"/>
              </a:xfrm>
              <a:prstGeom prst="rect">
                <a:avLst/>
              </a:prstGeom>
              <a:blipFill>
                <a:blip r:embed="rId8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E3DB77AC-4239-FC1C-1F10-A1809860DE59}"/>
              </a:ext>
            </a:extLst>
          </p:cNvPr>
          <p:cNvSpPr/>
          <p:nvPr/>
        </p:nvSpPr>
        <p:spPr>
          <a:xfrm rot="10800000">
            <a:off x="3895718" y="707467"/>
            <a:ext cx="469293" cy="748867"/>
          </a:xfrm>
          <a:prstGeom prst="downArrow">
            <a:avLst/>
          </a:prstGeom>
          <a:solidFill>
            <a:srgbClr val="B51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08EA485-8E02-8950-B983-ECAB27F8AEEC}"/>
              </a:ext>
            </a:extLst>
          </p:cNvPr>
          <p:cNvSpPr/>
          <p:nvPr/>
        </p:nvSpPr>
        <p:spPr>
          <a:xfrm rot="10800000">
            <a:off x="3897991" y="5607483"/>
            <a:ext cx="469293" cy="748867"/>
          </a:xfrm>
          <a:prstGeom prst="downArrow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63D07-A378-DAEC-E1DD-E7D41EF0FA23}"/>
              </a:ext>
            </a:extLst>
          </p:cNvPr>
          <p:cNvSpPr txBox="1"/>
          <p:nvPr/>
        </p:nvSpPr>
        <p:spPr>
          <a:xfrm>
            <a:off x="7199985" y="692078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1F80C-1DBC-E487-62BA-D414F4497810}"/>
              </a:ext>
            </a:extLst>
          </p:cNvPr>
          <p:cNvSpPr txBox="1"/>
          <p:nvPr/>
        </p:nvSpPr>
        <p:spPr>
          <a:xfrm>
            <a:off x="7199985" y="5607483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3ECBD-1A24-BED1-015E-5F4A7A05DE1D}"/>
              </a:ext>
            </a:extLst>
          </p:cNvPr>
          <p:cNvSpPr txBox="1"/>
          <p:nvPr/>
        </p:nvSpPr>
        <p:spPr>
          <a:xfrm>
            <a:off x="7199985" y="3063948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Asymmetric </a:t>
            </a:r>
            <a:endParaRPr lang="en-IE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/>
              <p:nvPr/>
            </p:nvSpPr>
            <p:spPr>
              <a:xfrm>
                <a:off x="6643676" y="3079336"/>
                <a:ext cx="5593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76" y="3079336"/>
                <a:ext cx="55938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/>
              <p:nvPr/>
            </p:nvSpPr>
            <p:spPr>
              <a:xfrm>
                <a:off x="3772894" y="2920411"/>
                <a:ext cx="71493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E" sz="6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94" y="2920411"/>
                <a:ext cx="714939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A87DF-F6E4-0982-D17A-AC1B1FC96EFB}"/>
                  </a:ext>
                </a:extLst>
              </p:cNvPr>
              <p:cNvSpPr txBox="1"/>
              <p:nvPr/>
            </p:nvSpPr>
            <p:spPr>
              <a:xfrm rot="16200000">
                <a:off x="150440" y="3120146"/>
                <a:ext cx="5621603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  <m:r>
                            <a:rPr lang="en-IE" sz="36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E" sz="3600" b="1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E" sz="3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e>
                      </m:d>
                      <m:r>
                        <a:rPr lang="en-IE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E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IE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IE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A87DF-F6E4-0982-D17A-AC1B1FC96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0440" y="3120146"/>
                <a:ext cx="5621603" cy="6047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015619-3A9A-03CC-977A-C1C622A58F10}"/>
                  </a:ext>
                </a:extLst>
              </p:cNvPr>
              <p:cNvSpPr txBox="1"/>
              <p:nvPr/>
            </p:nvSpPr>
            <p:spPr>
              <a:xfrm>
                <a:off x="9982200" y="2970075"/>
                <a:ext cx="1933222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IE" sz="2400" b="1" dirty="0">
                    <a:solidFill>
                      <a:srgbClr val="FF3B3B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IE" sz="2400" b="1" dirty="0">
                  <a:solidFill>
                    <a:srgbClr val="FF3B3B"/>
                  </a:solidFill>
                </a:endParaRPr>
              </a:p>
              <a:p>
                <a:pPr algn="ctr"/>
                <a:r>
                  <a:rPr lang="en-IE" sz="2400" b="1" dirty="0">
                    <a:solidFill>
                      <a:srgbClr val="FF3B3B"/>
                    </a:solidFill>
                  </a:rPr>
                  <a:t>Admissible cut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015619-3A9A-03CC-977A-C1C622A58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970075"/>
                <a:ext cx="1933222" cy="772519"/>
              </a:xfrm>
              <a:prstGeom prst="rect">
                <a:avLst/>
              </a:prstGeom>
              <a:blipFill>
                <a:blip r:embed="rId12"/>
                <a:stretch>
                  <a:fillRect l="-9464" t="-11024" r="-5363" b="-2283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2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98B10-B2F2-5C7F-0EB0-82A9B40BC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" b="3154"/>
          <a:stretch/>
        </p:blipFill>
        <p:spPr>
          <a:xfrm rot="16200000">
            <a:off x="1023820" y="1160229"/>
            <a:ext cx="1041171" cy="3088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35236-3A0A-28A1-E1B6-D9D66CF9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56" y="78807"/>
            <a:ext cx="3088811" cy="3317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39378B-CEDF-9528-88BB-FDF717E02F0E}"/>
              </a:ext>
            </a:extLst>
          </p:cNvPr>
          <p:cNvSpPr txBox="1"/>
          <p:nvPr/>
        </p:nvSpPr>
        <p:spPr>
          <a:xfrm>
            <a:off x="515630" y="3331070"/>
            <a:ext cx="210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Single stranded DNA</a:t>
            </a:r>
          </a:p>
        </p:txBody>
      </p:sp>
      <p:pic>
        <p:nvPicPr>
          <p:cNvPr id="6" name="Picture 5" descr="A diagram of a train&#10;&#10;Description automatically generated">
            <a:extLst>
              <a:ext uri="{FF2B5EF4-FFF2-40B4-BE49-F238E27FC236}">
                <a16:creationId xmlns:a16="http://schemas.microsoft.com/office/drawing/2014/main" id="{E4BA1978-DE40-8351-69F9-13AFEAE13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66" y="4171485"/>
            <a:ext cx="2450192" cy="1638663"/>
          </a:xfrm>
          <a:prstGeom prst="rect">
            <a:avLst/>
          </a:prstGeom>
        </p:spPr>
      </p:pic>
      <p:pic>
        <p:nvPicPr>
          <p:cNvPr id="9" name="Picture 8" descr="A colorful ball with stripes&#10;&#10;Description automatically generated">
            <a:extLst>
              <a:ext uri="{FF2B5EF4-FFF2-40B4-BE49-F238E27FC236}">
                <a16:creationId xmlns:a16="http://schemas.microsoft.com/office/drawing/2014/main" id="{53B77203-8E3F-012A-3159-44AC2105B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644" y="113628"/>
            <a:ext cx="2609850" cy="2671349"/>
          </a:xfrm>
          <a:prstGeom prst="rect">
            <a:avLst/>
          </a:prstGeom>
        </p:spPr>
      </p:pic>
      <p:pic>
        <p:nvPicPr>
          <p:cNvPr id="11" name="Picture 10" descr="A circular diagram of a circle with lines and arrows&#10;&#10;Description automatically generated with medium confidence">
            <a:extLst>
              <a:ext uri="{FF2B5EF4-FFF2-40B4-BE49-F238E27FC236}">
                <a16:creationId xmlns:a16="http://schemas.microsoft.com/office/drawing/2014/main" id="{F98ED694-3A1B-2B3C-E3C6-81BD8298E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41" y="3871732"/>
            <a:ext cx="2504891" cy="25104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669671-951F-ABA6-1A83-B969B2645715}"/>
              </a:ext>
            </a:extLst>
          </p:cNvPr>
          <p:cNvSpPr txBox="1"/>
          <p:nvPr/>
        </p:nvSpPr>
        <p:spPr>
          <a:xfrm>
            <a:off x="4303529" y="3331070"/>
            <a:ext cx="20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Secondary structure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D4A8D-CA7A-7E98-3D06-43F9A608A6B8}"/>
              </a:ext>
            </a:extLst>
          </p:cNvPr>
          <p:cNvSpPr txBox="1"/>
          <p:nvPr/>
        </p:nvSpPr>
        <p:spPr>
          <a:xfrm>
            <a:off x="8906158" y="3331070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Polymer graph representation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68D8F-17C2-B1CD-4494-B1E1ECACD7A8}"/>
              </a:ext>
            </a:extLst>
          </p:cNvPr>
          <p:cNvSpPr txBox="1"/>
          <p:nvPr/>
        </p:nvSpPr>
        <p:spPr>
          <a:xfrm>
            <a:off x="65901" y="0"/>
            <a:ext cx="3271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Secondary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D765E6-998F-A149-77C4-EDE8DFC50498}"/>
                  </a:ext>
                </a:extLst>
              </p:cNvPr>
              <p:cNvSpPr txBox="1"/>
              <p:nvPr/>
            </p:nvSpPr>
            <p:spPr>
              <a:xfrm>
                <a:off x="246312" y="4762299"/>
                <a:ext cx="338579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𝐍𝐏</m:t>
                      </m:r>
                      <m:r>
                        <a:rPr lang="en-IE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E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𝐂𝐨𝐦𝐩𝐥𝐞𝐭𝐞</m:t>
                      </m:r>
                    </m:oMath>
                  </m:oMathPara>
                </a14:m>
                <a:endParaRPr lang="en-IE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D765E6-998F-A149-77C4-EDE8DFC50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2" y="4762299"/>
                <a:ext cx="338579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98A1E2-C689-BB90-F0A8-144BDCFB5758}"/>
              </a:ext>
            </a:extLst>
          </p:cNvPr>
          <p:cNvSpPr txBox="1"/>
          <p:nvPr/>
        </p:nvSpPr>
        <p:spPr>
          <a:xfrm>
            <a:off x="6843761" y="1264637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pseudoknot-free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42954-3D30-FE04-9FB8-ADF778C5F9A4}"/>
              </a:ext>
            </a:extLst>
          </p:cNvPr>
          <p:cNvSpPr txBox="1"/>
          <p:nvPr/>
        </p:nvSpPr>
        <p:spPr>
          <a:xfrm>
            <a:off x="6843761" y="4716133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/>
              <a:t>pseudoknotted</a:t>
            </a:r>
            <a:r>
              <a:rPr lang="en-IE" dirty="0"/>
              <a:t>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720D1C3-2FD4-0994-CEC8-8C5B8709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986" y="6455702"/>
            <a:ext cx="2743200" cy="365125"/>
          </a:xfrm>
        </p:spPr>
        <p:txBody>
          <a:bodyPr/>
          <a:lstStyle/>
          <a:p>
            <a:fld id="{B041A386-07AC-47C5-9390-E0C5E9408386}" type="slidenum">
              <a:rPr lang="en-IE" smtClean="0"/>
              <a:t>2</a:t>
            </a:fld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79A3F-FA3E-7B41-918B-9841103E7E68}"/>
              </a:ext>
            </a:extLst>
          </p:cNvPr>
          <p:cNvSpPr txBox="1"/>
          <p:nvPr/>
        </p:nvSpPr>
        <p:spPr>
          <a:xfrm>
            <a:off x="4789566" y="5792650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965A26-F414-7969-B883-F5B8CB1A0111}"/>
              </a:ext>
            </a:extLst>
          </p:cNvPr>
          <p:cNvSpPr txBox="1"/>
          <p:nvPr/>
        </p:nvSpPr>
        <p:spPr>
          <a:xfrm>
            <a:off x="3802807" y="1133832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238E13-891D-9604-6140-F421CCDE76D4}"/>
              </a:ext>
            </a:extLst>
          </p:cNvPr>
          <p:cNvSpPr txBox="1"/>
          <p:nvPr/>
        </p:nvSpPr>
        <p:spPr>
          <a:xfrm>
            <a:off x="9840391" y="2758423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4DE3D-710A-5B2C-0583-2854291D19B2}"/>
              </a:ext>
            </a:extLst>
          </p:cNvPr>
          <p:cNvSpPr txBox="1"/>
          <p:nvPr/>
        </p:nvSpPr>
        <p:spPr>
          <a:xfrm>
            <a:off x="9976865" y="6270117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8C313-F144-923D-D009-83B856780B0C}"/>
              </a:ext>
            </a:extLst>
          </p:cNvPr>
          <p:cNvSpPr txBox="1"/>
          <p:nvPr/>
        </p:nvSpPr>
        <p:spPr>
          <a:xfrm>
            <a:off x="332957" y="206760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8C14D-16C1-C660-D298-CEB87405726C}"/>
              </a:ext>
            </a:extLst>
          </p:cNvPr>
          <p:cNvSpPr txBox="1"/>
          <p:nvPr/>
        </p:nvSpPr>
        <p:spPr>
          <a:xfrm>
            <a:off x="986438" y="2781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0F38E-0040-BB10-D664-483255533A59}"/>
              </a:ext>
            </a:extLst>
          </p:cNvPr>
          <p:cNvSpPr txBox="1"/>
          <p:nvPr/>
        </p:nvSpPr>
        <p:spPr>
          <a:xfrm>
            <a:off x="723467" y="29183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E4B42-D085-F7E1-8240-8E8E334352DD}"/>
              </a:ext>
            </a:extLst>
          </p:cNvPr>
          <p:cNvSpPr txBox="1"/>
          <p:nvPr/>
        </p:nvSpPr>
        <p:spPr>
          <a:xfrm>
            <a:off x="1424459" y="2084507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123039-EE9E-7E91-2251-7C814A458053}"/>
              </a:ext>
            </a:extLst>
          </p:cNvPr>
          <p:cNvSpPr txBox="1"/>
          <p:nvPr/>
        </p:nvSpPr>
        <p:spPr>
          <a:xfrm>
            <a:off x="2490313" y="206029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4A82BA-E1C4-F8A2-AC8B-83511FCB1E12}"/>
              </a:ext>
            </a:extLst>
          </p:cNvPr>
          <p:cNvSpPr txBox="1"/>
          <p:nvPr/>
        </p:nvSpPr>
        <p:spPr>
          <a:xfrm>
            <a:off x="1939210" y="29183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52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18A1-26CB-AAE1-7403-9F870690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A50FE-22D1-8689-8C21-1EE62CD9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20</a:t>
            </a:fld>
            <a:endParaRPr lang="en-IE"/>
          </a:p>
        </p:txBody>
      </p:sp>
      <p:pic>
        <p:nvPicPr>
          <p:cNvPr id="3" name="Picture 2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1E543EE2-75BB-281B-F192-9564F1A9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4" y="52119"/>
            <a:ext cx="1695883" cy="1695883"/>
          </a:xfrm>
          <a:prstGeom prst="rect">
            <a:avLst/>
          </a:prstGeom>
        </p:spPr>
      </p:pic>
      <p:pic>
        <p:nvPicPr>
          <p:cNvPr id="4" name="Picture 3" descr="A pizza with leaves and berries&#10;&#10;Description automatically generated">
            <a:extLst>
              <a:ext uri="{FF2B5EF4-FFF2-40B4-BE49-F238E27FC236}">
                <a16:creationId xmlns:a16="http://schemas.microsoft.com/office/drawing/2014/main" id="{73FE0119-E49E-DE7A-972D-31DDDC3EA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4" y="4941186"/>
            <a:ext cx="1695883" cy="1695883"/>
          </a:xfrm>
          <a:prstGeom prst="rect">
            <a:avLst/>
          </a:prstGeom>
        </p:spPr>
      </p:pic>
      <p:pic>
        <p:nvPicPr>
          <p:cNvPr id="5" name="Picture 4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27C872EC-FF58-CE34-A926-8A10FEBC0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0" y="2541525"/>
            <a:ext cx="1604629" cy="1604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/>
              <p:nvPr/>
            </p:nvSpPr>
            <p:spPr>
              <a:xfrm>
                <a:off x="3556881" y="501757"/>
                <a:ext cx="5786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81" y="501757"/>
                <a:ext cx="57862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/>
              <p:nvPr/>
            </p:nvSpPr>
            <p:spPr>
              <a:xfrm>
                <a:off x="3552873" y="5453042"/>
                <a:ext cx="586635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73" y="5453042"/>
                <a:ext cx="586635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E3DB77AC-4239-FC1C-1F10-A1809860DE59}"/>
              </a:ext>
            </a:extLst>
          </p:cNvPr>
          <p:cNvSpPr/>
          <p:nvPr/>
        </p:nvSpPr>
        <p:spPr>
          <a:xfrm rot="10800000">
            <a:off x="239402" y="623061"/>
            <a:ext cx="469293" cy="748867"/>
          </a:xfrm>
          <a:prstGeom prst="downArrow">
            <a:avLst/>
          </a:prstGeom>
          <a:solidFill>
            <a:srgbClr val="B51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08EA485-8E02-8950-B983-ECAB27F8AEEC}"/>
              </a:ext>
            </a:extLst>
          </p:cNvPr>
          <p:cNvSpPr/>
          <p:nvPr/>
        </p:nvSpPr>
        <p:spPr>
          <a:xfrm rot="10800000">
            <a:off x="241675" y="5523077"/>
            <a:ext cx="469293" cy="748867"/>
          </a:xfrm>
          <a:prstGeom prst="downArrow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63D07-A378-DAEC-E1DD-E7D41EF0FA23}"/>
              </a:ext>
            </a:extLst>
          </p:cNvPr>
          <p:cNvSpPr txBox="1"/>
          <p:nvPr/>
        </p:nvSpPr>
        <p:spPr>
          <a:xfrm>
            <a:off x="2673188" y="997494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1F80C-1DBC-E487-62BA-D414F4497810}"/>
              </a:ext>
            </a:extLst>
          </p:cNvPr>
          <p:cNvSpPr txBox="1"/>
          <p:nvPr/>
        </p:nvSpPr>
        <p:spPr>
          <a:xfrm>
            <a:off x="2673188" y="5979556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3ECBD-1A24-BED1-015E-5F4A7A05DE1D}"/>
              </a:ext>
            </a:extLst>
          </p:cNvPr>
          <p:cNvSpPr txBox="1"/>
          <p:nvPr/>
        </p:nvSpPr>
        <p:spPr>
          <a:xfrm>
            <a:off x="2673188" y="3323686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Asymmetric </a:t>
            </a:r>
            <a:endParaRPr lang="en-IE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/>
              <p:nvPr/>
            </p:nvSpPr>
            <p:spPr>
              <a:xfrm>
                <a:off x="3579192" y="2885669"/>
                <a:ext cx="5593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92" y="2885669"/>
                <a:ext cx="55938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/>
              <p:nvPr/>
            </p:nvSpPr>
            <p:spPr>
              <a:xfrm>
                <a:off x="116578" y="2836005"/>
                <a:ext cx="71493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E" sz="6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8" y="2836005"/>
                <a:ext cx="71493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364CAD3-91F7-54C8-BE29-08EC6441C157}"/>
              </a:ext>
            </a:extLst>
          </p:cNvPr>
          <p:cNvSpPr/>
          <p:nvPr/>
        </p:nvSpPr>
        <p:spPr>
          <a:xfrm>
            <a:off x="6673195" y="835024"/>
            <a:ext cx="1434907" cy="5429425"/>
          </a:xfrm>
          <a:prstGeom prst="rightBrace">
            <a:avLst>
              <a:gd name="adj1" fmla="val 35109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C0D5BC-E4B4-45FB-2CCA-21A3DFE85ABF}"/>
                  </a:ext>
                </a:extLst>
              </p:cNvPr>
              <p:cNvSpPr txBox="1"/>
              <p:nvPr/>
            </p:nvSpPr>
            <p:spPr>
              <a:xfrm>
                <a:off x="5239586" y="3079149"/>
                <a:ext cx="1933222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IE" sz="2400" b="1" dirty="0">
                    <a:solidFill>
                      <a:srgbClr val="FF3B3B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IE" sz="2400" b="1" dirty="0">
                  <a:solidFill>
                    <a:srgbClr val="FF3B3B"/>
                  </a:solidFill>
                </a:endParaRPr>
              </a:p>
              <a:p>
                <a:pPr algn="ctr"/>
                <a:r>
                  <a:rPr lang="en-IE" sz="2400" b="1" dirty="0">
                    <a:solidFill>
                      <a:srgbClr val="FF3B3B"/>
                    </a:solidFill>
                  </a:rPr>
                  <a:t>Admissible cut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C0D5BC-E4B4-45FB-2CCA-21A3DFE85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86" y="3079149"/>
                <a:ext cx="1933222" cy="772519"/>
              </a:xfrm>
              <a:prstGeom prst="rect">
                <a:avLst/>
              </a:prstGeom>
              <a:blipFill>
                <a:blip r:embed="rId9"/>
                <a:stretch>
                  <a:fillRect l="-9464" t="-11024" r="-8833" b="-2283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CCFC9CA4-492C-D503-2A4F-83FADBBC1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4454" y="1491244"/>
            <a:ext cx="3749254" cy="6359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A58F56-D35A-790D-A6FD-CCB597851A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8161" y="2960466"/>
            <a:ext cx="1771663" cy="7286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2DA8DF-7901-08D3-C0BB-40E0986EBE3D}"/>
                  </a:ext>
                </a:extLst>
              </p:cNvPr>
              <p:cNvSpPr txBox="1"/>
              <p:nvPr/>
            </p:nvSpPr>
            <p:spPr>
              <a:xfrm>
                <a:off x="9774725" y="2236076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2DA8DF-7901-08D3-C0BB-40E0986E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725" y="2236076"/>
                <a:ext cx="49853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14F90AE-C42F-8F9A-257E-183EBAB9397B}"/>
              </a:ext>
            </a:extLst>
          </p:cNvPr>
          <p:cNvSpPr txBox="1"/>
          <p:nvPr/>
        </p:nvSpPr>
        <p:spPr>
          <a:xfrm>
            <a:off x="8521015" y="698306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Upper bound</a:t>
            </a:r>
            <a:endParaRPr lang="en-IE" sz="4000" b="1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FBC54E-AA68-3589-C250-3E1C3592B7CB}"/>
              </a:ext>
            </a:extLst>
          </p:cNvPr>
          <p:cNvSpPr txBox="1"/>
          <p:nvPr/>
        </p:nvSpPr>
        <p:spPr>
          <a:xfrm>
            <a:off x="7652825" y="4858924"/>
            <a:ext cx="43821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000" b="1" dirty="0"/>
              <a:t>Adjusting the backtracking algorithm to go through energy levels sequentially starting from the MFE level.</a:t>
            </a:r>
          </a:p>
        </p:txBody>
      </p:sp>
    </p:spTree>
    <p:extLst>
      <p:ext uri="{BB962C8B-B14F-4D97-AF65-F5344CB8AC3E}">
        <p14:creationId xmlns:p14="http://schemas.microsoft.com/office/powerpoint/2010/main" val="8830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DF0759-E8FE-F778-C58D-75BD57672718}"/>
              </a:ext>
            </a:extLst>
          </p:cNvPr>
          <p:cNvSpPr/>
          <p:nvPr/>
        </p:nvSpPr>
        <p:spPr>
          <a:xfrm>
            <a:off x="1270515" y="4861161"/>
            <a:ext cx="10506037" cy="1508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F8DE27-4351-E419-2A41-65BD1F6CF307}"/>
              </a:ext>
            </a:extLst>
          </p:cNvPr>
          <p:cNvSpPr/>
          <p:nvPr/>
        </p:nvSpPr>
        <p:spPr>
          <a:xfrm>
            <a:off x="4033403" y="383339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6E6591F-795A-5EF4-2178-EF3FCD40BF51}"/>
              </a:ext>
            </a:extLst>
          </p:cNvPr>
          <p:cNvSpPr/>
          <p:nvPr/>
        </p:nvSpPr>
        <p:spPr>
          <a:xfrm>
            <a:off x="4313211" y="410058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/>
              <p:nvPr/>
            </p:nvSpPr>
            <p:spPr>
              <a:xfrm>
                <a:off x="1447362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62" y="130539"/>
                <a:ext cx="74555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21</a:t>
            </a:fld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43D1BB1-B624-6933-CA71-954AE3B128F9}"/>
              </a:ext>
            </a:extLst>
          </p:cNvPr>
          <p:cNvSpPr/>
          <p:nvPr/>
        </p:nvSpPr>
        <p:spPr>
          <a:xfrm flipV="1">
            <a:off x="6684060" y="578377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DC4A1D10-B298-081B-3E57-C1B2D6773F96}"/>
              </a:ext>
            </a:extLst>
          </p:cNvPr>
          <p:cNvSpPr/>
          <p:nvPr/>
        </p:nvSpPr>
        <p:spPr>
          <a:xfrm>
            <a:off x="533681" y="5111009"/>
            <a:ext cx="435236" cy="1074975"/>
          </a:xfrm>
          <a:prstGeom prst="leftBrace">
            <a:avLst>
              <a:gd name="adj1" fmla="val 49914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/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Polynomial</m:t>
                      </m:r>
                      <m: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B101D9B1-49EB-5353-245C-BDD66EF0C3F4}"/>
              </a:ext>
            </a:extLst>
          </p:cNvPr>
          <p:cNvSpPr/>
          <p:nvPr/>
        </p:nvSpPr>
        <p:spPr>
          <a:xfrm>
            <a:off x="5991335" y="5645443"/>
            <a:ext cx="338569" cy="354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572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DF0759-E8FE-F778-C58D-75BD57672718}"/>
              </a:ext>
            </a:extLst>
          </p:cNvPr>
          <p:cNvSpPr/>
          <p:nvPr/>
        </p:nvSpPr>
        <p:spPr>
          <a:xfrm>
            <a:off x="1270515" y="5731675"/>
            <a:ext cx="10506037" cy="638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F8DE27-4351-E419-2A41-65BD1F6CF307}"/>
              </a:ext>
            </a:extLst>
          </p:cNvPr>
          <p:cNvSpPr/>
          <p:nvPr/>
        </p:nvSpPr>
        <p:spPr>
          <a:xfrm>
            <a:off x="4033403" y="383339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6E6591F-795A-5EF4-2178-EF3FCD40BF51}"/>
              </a:ext>
            </a:extLst>
          </p:cNvPr>
          <p:cNvSpPr/>
          <p:nvPr/>
        </p:nvSpPr>
        <p:spPr>
          <a:xfrm>
            <a:off x="4313211" y="410058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/>
              <p:nvPr/>
            </p:nvSpPr>
            <p:spPr>
              <a:xfrm>
                <a:off x="1462755" y="89672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55" y="89672"/>
                <a:ext cx="74555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22</a:t>
            </a:fld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43D1BB1-B624-6933-CA71-954AE3B128F9}"/>
              </a:ext>
            </a:extLst>
          </p:cNvPr>
          <p:cNvSpPr/>
          <p:nvPr/>
        </p:nvSpPr>
        <p:spPr>
          <a:xfrm flipV="1">
            <a:off x="6684060" y="578377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DC4A1D10-B298-081B-3E57-C1B2D6773F96}"/>
              </a:ext>
            </a:extLst>
          </p:cNvPr>
          <p:cNvSpPr/>
          <p:nvPr/>
        </p:nvSpPr>
        <p:spPr>
          <a:xfrm>
            <a:off x="533681" y="5111009"/>
            <a:ext cx="435236" cy="1074975"/>
          </a:xfrm>
          <a:prstGeom prst="leftBrace">
            <a:avLst>
              <a:gd name="adj1" fmla="val 49914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/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Polynomial</m:t>
                      </m:r>
                      <m: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45443"/>
            <a:ext cx="338569" cy="354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83180BE3-EB7F-ADD9-F8EB-10140728BE5C}"/>
              </a:ext>
            </a:extLst>
          </p:cNvPr>
          <p:cNvSpPr/>
          <p:nvPr/>
        </p:nvSpPr>
        <p:spPr>
          <a:xfrm rot="19446395">
            <a:off x="5307911" y="6078698"/>
            <a:ext cx="718031" cy="27223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609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CBA63-7E1F-858C-714D-3BAC6DC197A4}"/>
              </a:ext>
            </a:extLst>
          </p:cNvPr>
          <p:cNvSpPr txBox="1"/>
          <p:nvPr/>
        </p:nvSpPr>
        <p:spPr>
          <a:xfrm>
            <a:off x="114299" y="67280"/>
            <a:ext cx="10699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600" b="1" dirty="0"/>
              <a:t>Computational complexity of Minimum Free Energy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/>
              <p:nvPr/>
            </p:nvSpPr>
            <p:spPr>
              <a:xfrm>
                <a:off x="10431381" y="4902738"/>
                <a:ext cx="139551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200" dirty="0"/>
                  <a:t>bases, </a:t>
                </a:r>
                <a14:m>
                  <m:oMath xmlns:m="http://schemas.openxmlformats.org/officeDocument/2006/math">
                    <m:r>
                      <a:rPr lang="en-IE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sz="1200" dirty="0"/>
                  <a:t> strands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381" y="4902738"/>
                <a:ext cx="1395510" cy="276999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BA70A-65F8-FFFC-E640-B960E641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23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420263"/>
                  </p:ext>
                </p:extLst>
              </p:nvPr>
            </p:nvGraphicFramePr>
            <p:xfrm>
              <a:off x="311942" y="2179111"/>
              <a:ext cx="11568114" cy="2599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106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897053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 (Loop model)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IE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</a:t>
                          </a:r>
                          <a:r>
                            <a:rPr lang="en-IE" sz="2200" b="1" u="none" dirty="0">
                              <a:solidFill>
                                <a:srgbClr val="FF0000"/>
                              </a:solidFill>
                            </a:rPr>
                            <a:t>unique</a:t>
                          </a:r>
                          <a:r>
                            <a:rPr lang="en-IE" sz="2200" dirty="0"/>
                            <a:t>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I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IE" sz="2400" b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d>
                                  <m:dPr>
                                    <m:ctrlPr>
                                      <a:rPr lang="en-IE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  <m:sup>
                                        <m:r>
                                          <a:rPr lang="en-IE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E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  <m:r>
                                          <a:rPr lang="en-IE" sz="24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IE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𝑁𝑃</m:t>
                                </m:r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Complete</m:t>
                                </m:r>
                              </m:oMath>
                            </m:oMathPara>
                          </a14:m>
                          <a:endParaRPr lang="en-IE" sz="24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420263"/>
                  </p:ext>
                </p:extLst>
              </p:nvPr>
            </p:nvGraphicFramePr>
            <p:xfrm>
              <a:off x="311942" y="2179111"/>
              <a:ext cx="11568114" cy="2599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106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897053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 (Loop model)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183" t="-109302" r="-626" b="-3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" t="-211765" r="-51072" b="-20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183" t="-211765" r="-626" b="-20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" t="-308140" r="-51072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183" t="-308140" r="-626" b="-1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183" t="-412941" r="-626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0173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on a staircase&#10;&#10;Description automatically generated">
            <a:extLst>
              <a:ext uri="{FF2B5EF4-FFF2-40B4-BE49-F238E27FC236}">
                <a16:creationId xmlns:a16="http://schemas.microsoft.com/office/drawing/2014/main" id="{085BB5B4-8BFB-C3E7-CDFD-1794CC15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8" y="672553"/>
            <a:ext cx="8075989" cy="5383991"/>
          </a:xfrm>
          <a:prstGeom prst="rect">
            <a:avLst/>
          </a:prstGeom>
        </p:spPr>
      </p:pic>
      <p:pic>
        <p:nvPicPr>
          <p:cNvPr id="11" name="Maynooth-University-English-logo-colour.jpg" descr="Maynooth-University-English-logo-colour.jpg">
            <a:extLst>
              <a:ext uri="{FF2B5EF4-FFF2-40B4-BE49-F238E27FC236}">
                <a16:creationId xmlns:a16="http://schemas.microsoft.com/office/drawing/2014/main" id="{B63C49E7-4739-3D2A-FFA3-96BC40BA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315" y="1137878"/>
            <a:ext cx="1882352" cy="795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Ham1.png" descr="Ham1.png">
            <a:extLst>
              <a:ext uri="{FF2B5EF4-FFF2-40B4-BE49-F238E27FC236}">
                <a16:creationId xmlns:a16="http://schemas.microsoft.com/office/drawing/2014/main" id="{2848454B-EC27-C0EB-3B17-B2FB84CCA9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31" t="9944" r="15047" b="4195"/>
          <a:stretch>
            <a:fillRect/>
          </a:stretch>
        </p:blipFill>
        <p:spPr>
          <a:xfrm>
            <a:off x="9411100" y="79838"/>
            <a:ext cx="1769984" cy="860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SFI_Logo-620x350.jpg" descr="SFI_Logo-620x350.jpg">
            <a:extLst>
              <a:ext uri="{FF2B5EF4-FFF2-40B4-BE49-F238E27FC236}">
                <a16:creationId xmlns:a16="http://schemas.microsoft.com/office/drawing/2014/main" id="{63CAAB78-CFA1-5300-3E4D-BC06AA77F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817" y="3393316"/>
            <a:ext cx="1491348" cy="841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.png" descr="image.png">
            <a:extLst>
              <a:ext uri="{FF2B5EF4-FFF2-40B4-BE49-F238E27FC236}">
                <a16:creationId xmlns:a16="http://schemas.microsoft.com/office/drawing/2014/main" id="{A35E2DDC-03BB-648A-21C7-8E3D27B765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494" r="26998" b="18243"/>
          <a:stretch>
            <a:fillRect/>
          </a:stretch>
        </p:blipFill>
        <p:spPr>
          <a:xfrm>
            <a:off x="9568817" y="4257000"/>
            <a:ext cx="1491348" cy="1391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EIC-logo-FundedBy-CMYK_EN.png" descr="EIC-logo-FundedBy-CMYK_EN.png">
            <a:extLst>
              <a:ext uri="{FF2B5EF4-FFF2-40B4-BE49-F238E27FC236}">
                <a16:creationId xmlns:a16="http://schemas.microsoft.com/office/drawing/2014/main" id="{ED184C6F-617A-939C-33E1-4F0F2FA15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487" y="5975897"/>
            <a:ext cx="3977806" cy="52982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A999E2-9139-95A8-5C28-E4D585B834EC}"/>
              </a:ext>
            </a:extLst>
          </p:cNvPr>
          <p:cNvSpPr txBox="1"/>
          <p:nvPr/>
        </p:nvSpPr>
        <p:spPr>
          <a:xfrm>
            <a:off x="3565564" y="0"/>
            <a:ext cx="1690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000" b="1" dirty="0"/>
              <a:t>Thanks</a:t>
            </a:r>
          </a:p>
        </p:txBody>
      </p:sp>
      <p:sp>
        <p:nvSpPr>
          <p:cNvPr id="2" name="dna.hamilton.ie">
            <a:extLst>
              <a:ext uri="{FF2B5EF4-FFF2-40B4-BE49-F238E27FC236}">
                <a16:creationId xmlns:a16="http://schemas.microsoft.com/office/drawing/2014/main" id="{A59FF62A-F757-99F8-AD90-EAFF8776F17B}"/>
              </a:ext>
            </a:extLst>
          </p:cNvPr>
          <p:cNvSpPr txBox="1"/>
          <p:nvPr/>
        </p:nvSpPr>
        <p:spPr>
          <a:xfrm>
            <a:off x="8730310" y="2400555"/>
            <a:ext cx="313156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>
                <a:solidFill>
                  <a:srgbClr val="0632FB"/>
                </a:solidFill>
                <a:hlinkClick r:id="" action="ppaction://noaction"/>
              </a:defRPr>
            </a:lvl1pPr>
          </a:lstStyle>
          <a:p>
            <a:pPr algn="ctr">
              <a:defRPr u="none"/>
            </a:pPr>
            <a:r>
              <a:rPr sz="2400" dirty="0">
                <a:hlinkClick r:id="rId8"/>
              </a:rPr>
              <a:t>dna.hamilton.ie</a:t>
            </a:r>
            <a:r>
              <a:rPr lang="en-IE" sz="2400" dirty="0">
                <a:hlinkClick r:id="rId8"/>
              </a:rPr>
              <a:t>/</a:t>
            </a:r>
            <a:r>
              <a:rPr lang="en-IE" sz="2400" dirty="0" err="1">
                <a:hlinkClick r:id="rId8"/>
              </a:rPr>
              <a:t>shalaby</a:t>
            </a:r>
            <a:endParaRPr sz="2400" dirty="0">
              <a:hlinkClick r:id="rId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6E2C3-E0C3-B90B-8D35-EC07BFA5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16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D56D270-345B-EABF-2196-DDB79EA02C07}"/>
              </a:ext>
            </a:extLst>
          </p:cNvPr>
          <p:cNvGrpSpPr/>
          <p:nvPr/>
        </p:nvGrpSpPr>
        <p:grpSpPr>
          <a:xfrm>
            <a:off x="8205143" y="759443"/>
            <a:ext cx="3689972" cy="2609842"/>
            <a:chOff x="8925192" y="624008"/>
            <a:chExt cx="3689972" cy="2609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EA086BE-09AC-BD70-2817-F193AB5B0C30}"/>
                    </a:ext>
                  </a:extLst>
                </p:cNvPr>
                <p:cNvSpPr txBox="1"/>
                <p:nvPr/>
              </p:nvSpPr>
              <p:spPr>
                <a:xfrm>
                  <a:off x="9205833" y="624008"/>
                  <a:ext cx="318738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IE" sz="1600" b="1" dirty="0"/>
                    <a:t>Multi stranded system of </a:t>
                  </a:r>
                  <a14:m>
                    <m:oMath xmlns:m="http://schemas.openxmlformats.org/officeDocument/2006/math">
                      <m:r>
                        <a:rPr lang="en-IE" sz="16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IE" sz="1600" b="1" dirty="0"/>
                    <a:t> strands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EA086BE-09AC-BD70-2817-F193AB5B0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833" y="624008"/>
                  <a:ext cx="3187388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A diagram of a ladder&#10;&#10;Description automatically generated">
              <a:extLst>
                <a:ext uri="{FF2B5EF4-FFF2-40B4-BE49-F238E27FC236}">
                  <a16:creationId xmlns:a16="http://schemas.microsoft.com/office/drawing/2014/main" id="{4C840930-CB0B-7964-3708-07900A28A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192" y="1070012"/>
              <a:ext cx="1614213" cy="21638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 descr="A diagram of a circle with arrows and lines&#10;&#10;Description automatically generated">
              <a:extLst>
                <a:ext uri="{FF2B5EF4-FFF2-40B4-BE49-F238E27FC236}">
                  <a16:creationId xmlns:a16="http://schemas.microsoft.com/office/drawing/2014/main" id="{F53FD961-F45F-377A-C12A-CE624DFBB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7644" y="1267975"/>
              <a:ext cx="1767520" cy="180246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429CF3-EF44-6E0E-F344-3EB8AF3F719E}"/>
              </a:ext>
            </a:extLst>
          </p:cNvPr>
          <p:cNvGrpSpPr/>
          <p:nvPr/>
        </p:nvGrpSpPr>
        <p:grpSpPr>
          <a:xfrm>
            <a:off x="5622084" y="2093850"/>
            <a:ext cx="1613481" cy="276999"/>
            <a:chOff x="5858234" y="1111990"/>
            <a:chExt cx="1613481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357B84-E421-BA7C-98DC-446EE3478FD8}"/>
                </a:ext>
              </a:extLst>
            </p:cNvPr>
            <p:cNvSpPr txBox="1"/>
            <p:nvPr/>
          </p:nvSpPr>
          <p:spPr>
            <a:xfrm>
              <a:off x="5858234" y="111199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65ABCF-AA52-C791-487A-6E69C856105E}"/>
                </a:ext>
              </a:extLst>
            </p:cNvPr>
            <p:cNvSpPr txBox="1"/>
            <p:nvPr/>
          </p:nvSpPr>
          <p:spPr>
            <a:xfrm>
              <a:off x="7286984" y="111199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E" sz="12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59E100-A509-4274-3724-E99ED41894CD}"/>
                  </a:ext>
                </a:extLst>
              </p:cNvPr>
              <p:cNvSpPr txBox="1"/>
              <p:nvPr/>
            </p:nvSpPr>
            <p:spPr>
              <a:xfrm>
                <a:off x="5880833" y="1816851"/>
                <a:ext cx="13706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en-IE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IE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en-IE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59E100-A509-4274-3724-E99ED4189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33" y="1816851"/>
                <a:ext cx="137063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4E44AF0-D348-B31E-04F6-E7DBF1215913}"/>
              </a:ext>
            </a:extLst>
          </p:cNvPr>
          <p:cNvGrpSpPr/>
          <p:nvPr/>
        </p:nvGrpSpPr>
        <p:grpSpPr>
          <a:xfrm>
            <a:off x="190832" y="696553"/>
            <a:ext cx="4701789" cy="2974152"/>
            <a:chOff x="488778" y="760819"/>
            <a:chExt cx="4701789" cy="29741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82999F-EFC0-D160-D228-D4EB3934ADCA}"/>
                </a:ext>
              </a:extLst>
            </p:cNvPr>
            <p:cNvSpPr txBox="1"/>
            <p:nvPr/>
          </p:nvSpPr>
          <p:spPr>
            <a:xfrm>
              <a:off x="1269070" y="760819"/>
              <a:ext cx="24706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E" sz="1600" b="1" dirty="0"/>
                <a:t>Single stranded system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13E5E5-680B-EE3A-872E-9C471DBA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8778" y="1187701"/>
              <a:ext cx="2371725" cy="25472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2" name="Picture 21" descr="A colorful ball with stripes&#10;&#10;Description automatically generated">
              <a:extLst>
                <a:ext uri="{FF2B5EF4-FFF2-40B4-BE49-F238E27FC236}">
                  <a16:creationId xmlns:a16="http://schemas.microsoft.com/office/drawing/2014/main" id="{95CF96B7-2766-B912-24E2-4C8D13F3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476" y="1349699"/>
              <a:ext cx="2172091" cy="2223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E6F2497-173A-70B8-4818-F6BABF75BE25}"/>
              </a:ext>
            </a:extLst>
          </p:cNvPr>
          <p:cNvSpPr txBox="1"/>
          <p:nvPr/>
        </p:nvSpPr>
        <p:spPr>
          <a:xfrm>
            <a:off x="5348540" y="2388402"/>
            <a:ext cx="2425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/>
              <a:t>Energy model</a:t>
            </a:r>
          </a:p>
          <a:p>
            <a:pPr algn="ctr"/>
            <a:r>
              <a:rPr lang="en-IE" dirty="0"/>
              <a:t> </a:t>
            </a:r>
          </a:p>
          <a:p>
            <a:pPr algn="ctr"/>
            <a:r>
              <a:rPr lang="en-IE" dirty="0"/>
              <a:t>Capture the free energy</a:t>
            </a:r>
          </a:p>
          <a:p>
            <a:pPr algn="ctr"/>
            <a:r>
              <a:rPr lang="en-IE" dirty="0"/>
              <a:t> of secondary structure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FBF7C-0455-E4E7-95E7-62433F53B341}"/>
              </a:ext>
            </a:extLst>
          </p:cNvPr>
          <p:cNvGrpSpPr/>
          <p:nvPr/>
        </p:nvGrpSpPr>
        <p:grpSpPr>
          <a:xfrm>
            <a:off x="5289548" y="5014451"/>
            <a:ext cx="2924146" cy="834215"/>
            <a:chOff x="3424359" y="4639733"/>
            <a:chExt cx="2091149" cy="6454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EA4B9D-05EB-9522-9429-3B03FC0C7BFD}"/>
                </a:ext>
              </a:extLst>
            </p:cNvPr>
            <p:cNvSpPr/>
            <p:nvPr/>
          </p:nvSpPr>
          <p:spPr>
            <a:xfrm>
              <a:off x="3424359" y="4639733"/>
              <a:ext cx="2091149" cy="64545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9831F1-FCE1-1803-2C7D-D9342306A731}"/>
                    </a:ext>
                  </a:extLst>
                </p:cNvPr>
                <p:cNvSpPr txBox="1"/>
                <p:nvPr/>
              </p:nvSpPr>
              <p:spPr>
                <a:xfrm>
                  <a:off x="3594794" y="4773133"/>
                  <a:ext cx="1703346" cy="328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E" sz="25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IE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FE</m:t>
                        </m:r>
                        <m:r>
                          <a:rPr lang="en-IE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unc>
                          <m:funcPr>
                            <m:ctrlPr>
                              <a:rPr lang="en-IE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E" sz="2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IE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IE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IE" sz="25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9831F1-FCE1-1803-2C7D-D9342306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794" y="4773133"/>
                  <a:ext cx="1703346" cy="328077"/>
                </a:xfrm>
                <a:prstGeom prst="rect">
                  <a:avLst/>
                </a:prstGeom>
                <a:blipFill>
                  <a:blip r:embed="rId16"/>
                  <a:stretch>
                    <a:fillRect l="-4604" r="-4604" b="-34783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587033-D239-1C7E-24E3-E418B398574B}"/>
              </a:ext>
            </a:extLst>
          </p:cNvPr>
          <p:cNvGrpSpPr/>
          <p:nvPr/>
        </p:nvGrpSpPr>
        <p:grpSpPr>
          <a:xfrm>
            <a:off x="108431" y="3982038"/>
            <a:ext cx="3117070" cy="2829460"/>
            <a:chOff x="8786526" y="495334"/>
            <a:chExt cx="3117070" cy="28294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87C8C6-625B-EC8B-73E5-922A4D87155D}"/>
                </a:ext>
              </a:extLst>
            </p:cNvPr>
            <p:cNvGrpSpPr/>
            <p:nvPr/>
          </p:nvGrpSpPr>
          <p:grpSpPr>
            <a:xfrm>
              <a:off x="9124949" y="495334"/>
              <a:ext cx="2771775" cy="2426694"/>
              <a:chOff x="8448675" y="507006"/>
              <a:chExt cx="3409950" cy="3111339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1147D76-2163-FB1C-6886-C6DF8EC46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48675" y="507006"/>
                <a:ext cx="0" cy="31113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DD1A5E-F884-D412-0615-5FCD4901C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8675" y="3613186"/>
                <a:ext cx="340995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F7C667-9431-BA11-149D-BC282A386CCA}"/>
                </a:ext>
              </a:extLst>
            </p:cNvPr>
            <p:cNvSpPr/>
            <p:nvPr/>
          </p:nvSpPr>
          <p:spPr>
            <a:xfrm>
              <a:off x="9186766" y="721481"/>
              <a:ext cx="2371725" cy="1974400"/>
            </a:xfrm>
            <a:custGeom>
              <a:avLst/>
              <a:gdLst>
                <a:gd name="connsiteX0" fmla="*/ 0 w 2371725"/>
                <a:gd name="connsiteY0" fmla="*/ 117025 h 1974400"/>
                <a:gd name="connsiteX1" fmla="*/ 152400 w 2371725"/>
                <a:gd name="connsiteY1" fmla="*/ 2725 h 1974400"/>
                <a:gd name="connsiteX2" fmla="*/ 314325 w 2371725"/>
                <a:gd name="connsiteY2" fmla="*/ 40825 h 1974400"/>
                <a:gd name="connsiteX3" fmla="*/ 419100 w 2371725"/>
                <a:gd name="connsiteY3" fmla="*/ 97975 h 1974400"/>
                <a:gd name="connsiteX4" fmla="*/ 533400 w 2371725"/>
                <a:gd name="connsiteY4" fmla="*/ 402775 h 1974400"/>
                <a:gd name="connsiteX5" fmla="*/ 590550 w 2371725"/>
                <a:gd name="connsiteY5" fmla="*/ 307525 h 1974400"/>
                <a:gd name="connsiteX6" fmla="*/ 714375 w 2371725"/>
                <a:gd name="connsiteY6" fmla="*/ 469450 h 1974400"/>
                <a:gd name="connsiteX7" fmla="*/ 790575 w 2371725"/>
                <a:gd name="connsiteY7" fmla="*/ 412300 h 1974400"/>
                <a:gd name="connsiteX8" fmla="*/ 942975 w 2371725"/>
                <a:gd name="connsiteY8" fmla="*/ 1212400 h 1974400"/>
                <a:gd name="connsiteX9" fmla="*/ 1095375 w 2371725"/>
                <a:gd name="connsiteY9" fmla="*/ 1974400 h 1974400"/>
                <a:gd name="connsiteX10" fmla="*/ 1247775 w 2371725"/>
                <a:gd name="connsiteY10" fmla="*/ 1212400 h 1974400"/>
                <a:gd name="connsiteX11" fmla="*/ 1362075 w 2371725"/>
                <a:gd name="connsiteY11" fmla="*/ 1307650 h 1974400"/>
                <a:gd name="connsiteX12" fmla="*/ 1562100 w 2371725"/>
                <a:gd name="connsiteY12" fmla="*/ 1688650 h 1974400"/>
                <a:gd name="connsiteX13" fmla="*/ 1609725 w 2371725"/>
                <a:gd name="connsiteY13" fmla="*/ 1469575 h 1974400"/>
                <a:gd name="connsiteX14" fmla="*/ 1676400 w 2371725"/>
                <a:gd name="connsiteY14" fmla="*/ 383725 h 1974400"/>
                <a:gd name="connsiteX15" fmla="*/ 1838325 w 2371725"/>
                <a:gd name="connsiteY15" fmla="*/ 907600 h 1974400"/>
                <a:gd name="connsiteX16" fmla="*/ 2105025 w 2371725"/>
                <a:gd name="connsiteY16" fmla="*/ 1421950 h 1974400"/>
                <a:gd name="connsiteX17" fmla="*/ 2371725 w 2371725"/>
                <a:gd name="connsiteY17" fmla="*/ 59875 h 19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1725" h="1974400">
                  <a:moveTo>
                    <a:pt x="0" y="117025"/>
                  </a:moveTo>
                  <a:cubicBezTo>
                    <a:pt x="50006" y="66225"/>
                    <a:pt x="100013" y="15425"/>
                    <a:pt x="152400" y="2725"/>
                  </a:cubicBezTo>
                  <a:cubicBezTo>
                    <a:pt x="204788" y="-9975"/>
                    <a:pt x="269875" y="24950"/>
                    <a:pt x="314325" y="40825"/>
                  </a:cubicBezTo>
                  <a:cubicBezTo>
                    <a:pt x="358775" y="56700"/>
                    <a:pt x="382588" y="37650"/>
                    <a:pt x="419100" y="97975"/>
                  </a:cubicBezTo>
                  <a:cubicBezTo>
                    <a:pt x="455612" y="158300"/>
                    <a:pt x="504825" y="367850"/>
                    <a:pt x="533400" y="402775"/>
                  </a:cubicBezTo>
                  <a:cubicBezTo>
                    <a:pt x="561975" y="437700"/>
                    <a:pt x="560388" y="296413"/>
                    <a:pt x="590550" y="307525"/>
                  </a:cubicBezTo>
                  <a:cubicBezTo>
                    <a:pt x="620712" y="318637"/>
                    <a:pt x="681038" y="451988"/>
                    <a:pt x="714375" y="469450"/>
                  </a:cubicBezTo>
                  <a:cubicBezTo>
                    <a:pt x="747712" y="486912"/>
                    <a:pt x="752475" y="288475"/>
                    <a:pt x="790575" y="412300"/>
                  </a:cubicBezTo>
                  <a:cubicBezTo>
                    <a:pt x="828675" y="536125"/>
                    <a:pt x="942975" y="1212400"/>
                    <a:pt x="942975" y="1212400"/>
                  </a:cubicBezTo>
                  <a:cubicBezTo>
                    <a:pt x="993775" y="1472750"/>
                    <a:pt x="1044575" y="1974400"/>
                    <a:pt x="1095375" y="1974400"/>
                  </a:cubicBezTo>
                  <a:cubicBezTo>
                    <a:pt x="1146175" y="1974400"/>
                    <a:pt x="1203325" y="1323525"/>
                    <a:pt x="1247775" y="1212400"/>
                  </a:cubicBezTo>
                  <a:cubicBezTo>
                    <a:pt x="1292225" y="1101275"/>
                    <a:pt x="1309688" y="1228275"/>
                    <a:pt x="1362075" y="1307650"/>
                  </a:cubicBezTo>
                  <a:cubicBezTo>
                    <a:pt x="1414462" y="1387025"/>
                    <a:pt x="1520825" y="1661663"/>
                    <a:pt x="1562100" y="1688650"/>
                  </a:cubicBezTo>
                  <a:cubicBezTo>
                    <a:pt x="1603375" y="1715637"/>
                    <a:pt x="1590675" y="1687062"/>
                    <a:pt x="1609725" y="1469575"/>
                  </a:cubicBezTo>
                  <a:cubicBezTo>
                    <a:pt x="1628775" y="1252088"/>
                    <a:pt x="1638300" y="477387"/>
                    <a:pt x="1676400" y="383725"/>
                  </a:cubicBezTo>
                  <a:cubicBezTo>
                    <a:pt x="1714500" y="290063"/>
                    <a:pt x="1766888" y="734563"/>
                    <a:pt x="1838325" y="907600"/>
                  </a:cubicBezTo>
                  <a:cubicBezTo>
                    <a:pt x="1909763" y="1080638"/>
                    <a:pt x="2016125" y="1563237"/>
                    <a:pt x="2105025" y="1421950"/>
                  </a:cubicBezTo>
                  <a:cubicBezTo>
                    <a:pt x="2193925" y="1280663"/>
                    <a:pt x="2371725" y="286887"/>
                    <a:pt x="2371725" y="59875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415179-0E8F-D0BA-2B3F-F07F3BC525EA}"/>
                </a:ext>
              </a:extLst>
            </p:cNvPr>
            <p:cNvSpPr/>
            <p:nvPr/>
          </p:nvSpPr>
          <p:spPr>
            <a:xfrm>
              <a:off x="10191653" y="2583105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DB82FB-E43A-1772-6410-DD49FC349D3D}"/>
                </a:ext>
              </a:extLst>
            </p:cNvPr>
            <p:cNvSpPr txBox="1"/>
            <p:nvPr/>
          </p:nvSpPr>
          <p:spPr>
            <a:xfrm>
              <a:off x="9039029" y="2955462"/>
              <a:ext cx="2864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System secondary structures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C9CFC8-40EE-AA1F-FB0A-FA985EA63B5E}"/>
                </a:ext>
              </a:extLst>
            </p:cNvPr>
            <p:cNvSpPr txBox="1"/>
            <p:nvPr/>
          </p:nvSpPr>
          <p:spPr>
            <a:xfrm rot="16200000">
              <a:off x="8324092" y="1524015"/>
              <a:ext cx="1294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Free energy</a:t>
              </a: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5ABFC890-0ED6-E91E-F0DC-D27220E4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496" y="6446373"/>
            <a:ext cx="2743200" cy="365125"/>
          </a:xfrm>
        </p:spPr>
        <p:txBody>
          <a:bodyPr/>
          <a:lstStyle/>
          <a:p>
            <a:fld id="{B041A386-07AC-47C5-9390-E0C5E9408386}" type="slidenum">
              <a:rPr lang="en-IE" smtClean="0"/>
              <a:t>3</a:t>
            </a:fld>
            <a:endParaRPr lang="en-I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A4203A-261A-3B61-570F-455AA8EFE419}"/>
              </a:ext>
            </a:extLst>
          </p:cNvPr>
          <p:cNvSpPr txBox="1"/>
          <p:nvPr/>
        </p:nvSpPr>
        <p:spPr>
          <a:xfrm>
            <a:off x="5739927" y="5979663"/>
            <a:ext cx="20233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b="1" dirty="0"/>
              <a:t>Minimum Free Energy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342C1E-EC9A-7C40-B292-97721C0DEF2E}"/>
              </a:ext>
            </a:extLst>
          </p:cNvPr>
          <p:cNvSpPr txBox="1"/>
          <p:nvPr/>
        </p:nvSpPr>
        <p:spPr>
          <a:xfrm>
            <a:off x="33617" y="17667"/>
            <a:ext cx="9313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latin typeface="LMSans10-Bold"/>
              </a:rPr>
              <a:t>Energy models, </a:t>
            </a:r>
            <a:r>
              <a:rPr lang="en-IE" sz="2800" b="1" dirty="0"/>
              <a:t>Minimum Free Energy and Partition Function</a:t>
            </a:r>
          </a:p>
        </p:txBody>
      </p:sp>
    </p:spTree>
    <p:extLst>
      <p:ext uri="{BB962C8B-B14F-4D97-AF65-F5344CB8AC3E}">
        <p14:creationId xmlns:p14="http://schemas.microsoft.com/office/powerpoint/2010/main" val="37600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1C68C-DE99-DF93-4024-EC4577015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2A011F-9489-FAC9-A5FC-53D05F0DAA27}"/>
                  </a:ext>
                </a:extLst>
              </p:cNvPr>
              <p:cNvSpPr/>
              <p:nvPr/>
            </p:nvSpPr>
            <p:spPr>
              <a:xfrm>
                <a:off x="1036826" y="3726216"/>
                <a:ext cx="2921412" cy="109343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5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 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2A011F-9489-FAC9-A5FC-53D05F0D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26" y="3726216"/>
                <a:ext cx="2921412" cy="1093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385DD-B8E6-1391-4173-8F957F2E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4</a:t>
            </a:fld>
            <a:endParaRPr lang="en-IE"/>
          </a:p>
        </p:txBody>
      </p:sp>
      <p:pic>
        <p:nvPicPr>
          <p:cNvPr id="33" name="Picture 32" descr="A diagram of a complex loop&#10;&#10;Description automatically generated">
            <a:extLst>
              <a:ext uri="{FF2B5EF4-FFF2-40B4-BE49-F238E27FC236}">
                <a16:creationId xmlns:a16="http://schemas.microsoft.com/office/drawing/2014/main" id="{0779E54D-3AE4-44E3-291C-57609A3B2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2" y="1046170"/>
            <a:ext cx="4120361" cy="2153027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42B21-D98D-61B5-9187-DB35C21A5DF6}"/>
              </a:ext>
            </a:extLst>
          </p:cNvPr>
          <p:cNvSpPr txBox="1"/>
          <p:nvPr/>
        </p:nvSpPr>
        <p:spPr>
          <a:xfrm>
            <a:off x="81764" y="34147"/>
            <a:ext cx="425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latin typeface="LMSans10-Bold"/>
              </a:rPr>
              <a:t>Energy model: Loop model</a:t>
            </a:r>
            <a:endParaRPr lang="en-IE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678C28-3021-EE33-3745-8A7CBBB58B6B}"/>
                  </a:ext>
                </a:extLst>
              </p:cNvPr>
              <p:cNvSpPr/>
              <p:nvPr/>
            </p:nvSpPr>
            <p:spPr>
              <a:xfrm>
                <a:off x="4977108" y="5411416"/>
                <a:ext cx="2074450" cy="69724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E" sz="2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I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I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IE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678C28-3021-EE33-3745-8A7CBBB58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08" y="5411416"/>
                <a:ext cx="2074450" cy="697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B2A05-FDE8-9DEA-231E-A319C685FD70}"/>
                  </a:ext>
                </a:extLst>
              </p:cNvPr>
              <p:cNvSpPr txBox="1"/>
              <p:nvPr/>
            </p:nvSpPr>
            <p:spPr>
              <a:xfrm>
                <a:off x="3548062" y="6197556"/>
                <a:ext cx="50958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IE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E" sz="2400" b="1" dirty="0">
                    <a:solidFill>
                      <a:schemeClr val="tx1"/>
                    </a:solidFill>
                  </a:rPr>
                  <a:t> the set of all secondary structures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B2A05-FDE8-9DEA-231E-A319C685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062" y="6197556"/>
                <a:ext cx="5095876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circle with arrows and lines&#10;&#10;Description automatically generated">
            <a:extLst>
              <a:ext uri="{FF2B5EF4-FFF2-40B4-BE49-F238E27FC236}">
                <a16:creationId xmlns:a16="http://schemas.microsoft.com/office/drawing/2014/main" id="{FB2C96E3-218D-5259-1EF0-0AF508DC8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54" y="1115839"/>
            <a:ext cx="2417155" cy="2464941"/>
          </a:xfrm>
          <a:prstGeom prst="rect">
            <a:avLst/>
          </a:prstGeom>
          <a:ln w="19050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1DA127-9E84-1F6F-A047-39538942F16A}"/>
              </a:ext>
            </a:extLst>
          </p:cNvPr>
          <p:cNvSpPr txBox="1"/>
          <p:nvPr/>
        </p:nvSpPr>
        <p:spPr>
          <a:xfrm>
            <a:off x="7570320" y="2116268"/>
            <a:ext cx="150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c = 3 strands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BB0A27-3477-61D0-1FB9-E6AFC631434E}"/>
                  </a:ext>
                </a:extLst>
              </p:cNvPr>
              <p:cNvSpPr/>
              <p:nvPr/>
            </p:nvSpPr>
            <p:spPr>
              <a:xfrm>
                <a:off x="6480126" y="3726216"/>
                <a:ext cx="5158595" cy="109343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 </m:t>
                      </m:r>
                      <m:r>
                        <m:rPr>
                          <m:sty m:val="p"/>
                        </m:rPr>
                        <a:rPr lang="en-IE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assoc</m:t>
                          </m:r>
                        </m:sup>
                      </m:sSup>
                    </m:oMath>
                  </m:oMathPara>
                </a14:m>
                <a:endParaRPr lang="en-I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BB0A27-3477-61D0-1FB9-E6AFC6314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26" y="3726216"/>
                <a:ext cx="5158595" cy="1093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0F320F-F44A-E7C2-3B05-7317C86D04B9}"/>
              </a:ext>
            </a:extLst>
          </p:cNvPr>
          <p:cNvSpPr txBox="1"/>
          <p:nvPr/>
        </p:nvSpPr>
        <p:spPr>
          <a:xfrm>
            <a:off x="9687786" y="2142031"/>
            <a:ext cx="2115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0000FF"/>
                </a:solidFill>
                <a:latin typeface="LMSans10-Bold"/>
              </a:rPr>
              <a:t>unique strands </a:t>
            </a:r>
            <a:endParaRPr lang="en-IE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3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696C-19AD-C3D0-B627-3B40958F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C52D7E-D23A-C0F5-5816-CCEEF1D811F7}"/>
              </a:ext>
            </a:extLst>
          </p:cNvPr>
          <p:cNvGrpSpPr/>
          <p:nvPr/>
        </p:nvGrpSpPr>
        <p:grpSpPr>
          <a:xfrm>
            <a:off x="323726" y="929936"/>
            <a:ext cx="11526726" cy="1643866"/>
            <a:chOff x="3231935" y="386083"/>
            <a:chExt cx="5820901" cy="278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731034-5013-4CD9-1F76-2AC028970BD3}"/>
                </a:ext>
              </a:extLst>
            </p:cNvPr>
            <p:cNvGrpSpPr/>
            <p:nvPr/>
          </p:nvGrpSpPr>
          <p:grpSpPr>
            <a:xfrm>
              <a:off x="3231935" y="386083"/>
              <a:ext cx="5820901" cy="2783850"/>
              <a:chOff x="4434262" y="1940082"/>
              <a:chExt cx="5248296" cy="27838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B473A5C-DBA3-794A-9600-3250EC28D0D2}"/>
                      </a:ext>
                    </a:extLst>
                  </p:cNvPr>
                  <p:cNvSpPr txBox="1"/>
                  <p:nvPr/>
                </p:nvSpPr>
                <p:spPr>
                  <a:xfrm>
                    <a:off x="4434262" y="2699238"/>
                    <a:ext cx="5248296" cy="20246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I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IE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assoc</m:t>
                              </m:r>
                            </m:sup>
                          </m:sSup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𝑙𝑜𝑔𝑅</m:t>
                          </m:r>
                        </m:oMath>
                      </m:oMathPara>
                    </a14:m>
                    <a:endParaRPr lang="en-IE" sz="32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B473A5C-DBA3-794A-9600-3250EC28D0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4262" y="2699238"/>
                    <a:ext cx="5248296" cy="202469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4C55F2E9-B51C-5ABC-CC78-F70365147E81}"/>
                  </a:ext>
                </a:extLst>
              </p:cNvPr>
              <p:cNvSpPr/>
              <p:nvPr/>
            </p:nvSpPr>
            <p:spPr>
              <a:xfrm rot="5400000">
                <a:off x="5170599" y="2398726"/>
                <a:ext cx="167654" cy="524218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EE6ECF-7809-35D0-BBAC-AFC3CB080C74}"/>
                  </a:ext>
                </a:extLst>
              </p:cNvPr>
              <p:cNvSpPr txBox="1"/>
              <p:nvPr/>
            </p:nvSpPr>
            <p:spPr>
              <a:xfrm>
                <a:off x="4936171" y="1940084"/>
                <a:ext cx="654345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Free energy</a:t>
                </a:r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8E5DC417-4F61-685D-FCB0-CC3C6C0FE07B}"/>
                  </a:ext>
                </a:extLst>
              </p:cNvPr>
              <p:cNvSpPr/>
              <p:nvPr/>
            </p:nvSpPr>
            <p:spPr>
              <a:xfrm rot="5400000">
                <a:off x="6064198" y="2310046"/>
                <a:ext cx="167654" cy="701580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4E0B28-130B-E1FB-1808-CEE92B19B1C8}"/>
                  </a:ext>
                </a:extLst>
              </p:cNvPr>
              <p:cNvSpPr txBox="1"/>
              <p:nvPr/>
            </p:nvSpPr>
            <p:spPr>
              <a:xfrm>
                <a:off x="5807788" y="1940082"/>
                <a:ext cx="680474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Loop energy</a:t>
                </a:r>
              </a:p>
            </p:txBody>
          </p:sp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ED24CBD1-179B-65F0-82E1-0C5241096F7C}"/>
                  </a:ext>
                </a:extLst>
              </p:cNvPr>
              <p:cNvSpPr/>
              <p:nvPr/>
            </p:nvSpPr>
            <p:spPr>
              <a:xfrm rot="5400000">
                <a:off x="7305107" y="1975257"/>
                <a:ext cx="167654" cy="1365448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C9E771-2BEE-7CB8-BCBD-68C4833DBC50}"/>
                  </a:ext>
                </a:extLst>
              </p:cNvPr>
              <p:cNvSpPr txBox="1"/>
              <p:nvPr/>
            </p:nvSpPr>
            <p:spPr>
              <a:xfrm>
                <a:off x="6743844" y="1940082"/>
                <a:ext cx="1290180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Entropic association cost</a:t>
                </a:r>
              </a:p>
            </p:txBody>
          </p:sp>
        </p:grp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77F5DB1E-238A-B7DD-A98E-4A41D5C064D0}"/>
                </a:ext>
              </a:extLst>
            </p:cNvPr>
            <p:cNvSpPr/>
            <p:nvPr/>
          </p:nvSpPr>
          <p:spPr>
            <a:xfrm rot="5400000">
              <a:off x="7847498" y="669026"/>
              <a:ext cx="167654" cy="867907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35605D-A9F9-BD07-D657-5F061D4FE8BF}"/>
                </a:ext>
              </a:extLst>
            </p:cNvPr>
            <p:cNvSpPr txBox="1"/>
            <p:nvPr/>
          </p:nvSpPr>
          <p:spPr>
            <a:xfrm>
              <a:off x="7392374" y="386083"/>
              <a:ext cx="1077902" cy="677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2000" b="1" dirty="0">
                  <a:solidFill>
                    <a:srgbClr val="0000FF"/>
                  </a:solidFill>
                </a:rPr>
                <a:t>Symmetry penalty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A87728-E745-A783-18E9-E63589B9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9130" y="6382544"/>
            <a:ext cx="2743200" cy="365125"/>
          </a:xfrm>
        </p:spPr>
        <p:txBody>
          <a:bodyPr/>
          <a:lstStyle/>
          <a:p>
            <a:fld id="{22C6061E-58D5-4E68-B2E6-5F1E71279389}" type="slidenum">
              <a:rPr lang="en-IE" smtClean="0"/>
              <a:t>5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C6C23-39A5-B1BB-AA94-16D4B674D5EA}"/>
                  </a:ext>
                </a:extLst>
              </p:cNvPr>
              <p:cNvSpPr txBox="1"/>
              <p:nvPr/>
            </p:nvSpPr>
            <p:spPr>
              <a:xfrm>
                <a:off x="3911532" y="2056760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E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C6C23-39A5-B1BB-AA94-16D4B674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32" y="2056760"/>
                <a:ext cx="49853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77C52B-C865-3737-6E53-B8B3399307A3}"/>
                  </a:ext>
                </a:extLst>
              </p:cNvPr>
              <p:cNvSpPr txBox="1"/>
              <p:nvPr/>
            </p:nvSpPr>
            <p:spPr>
              <a:xfrm>
                <a:off x="6440343" y="2070962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77C52B-C865-3737-6E53-B8B339930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343" y="2070962"/>
                <a:ext cx="49853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26871-337D-CDEA-BEA0-08E9315CFD32}"/>
                  </a:ext>
                </a:extLst>
              </p:cNvPr>
              <p:cNvSpPr txBox="1"/>
              <p:nvPr/>
            </p:nvSpPr>
            <p:spPr>
              <a:xfrm>
                <a:off x="9321641" y="2053304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26871-337D-CDEA-BEA0-08E9315CF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641" y="2053304"/>
                <a:ext cx="49853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A3A9A49-D8AC-246C-AF71-2965E6323127}"/>
              </a:ext>
            </a:extLst>
          </p:cNvPr>
          <p:cNvGrpSpPr/>
          <p:nvPr/>
        </p:nvGrpSpPr>
        <p:grpSpPr>
          <a:xfrm>
            <a:off x="404059" y="2971293"/>
            <a:ext cx="7014946" cy="3624708"/>
            <a:chOff x="1941485" y="2519438"/>
            <a:chExt cx="8309030" cy="416733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59F784-F03A-C51D-D4F7-BFD23E23F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485" y="2519438"/>
              <a:ext cx="8309030" cy="41673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1CF52A-C06C-B30D-6F6C-3DEFB2FFC660}"/>
                </a:ext>
              </a:extLst>
            </p:cNvPr>
            <p:cNvSpPr txBox="1"/>
            <p:nvPr/>
          </p:nvSpPr>
          <p:spPr>
            <a:xfrm>
              <a:off x="4254287" y="4631659"/>
              <a:ext cx="351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1800" b="1" dirty="0">
                  <a:solidFill>
                    <a:srgbClr val="0000FF"/>
                  </a:solidFill>
                </a:rPr>
                <a:t>1</a:t>
              </a:r>
              <a:endParaRPr lang="en-IE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1D9A9C-4BEC-1836-1128-2E0268A05CC5}"/>
                </a:ext>
              </a:extLst>
            </p:cNvPr>
            <p:cNvSpPr txBox="1"/>
            <p:nvPr/>
          </p:nvSpPr>
          <p:spPr>
            <a:xfrm>
              <a:off x="5940061" y="4631659"/>
              <a:ext cx="351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1800" b="1" dirty="0">
                  <a:solidFill>
                    <a:srgbClr val="0000FF"/>
                  </a:solidFill>
                </a:rPr>
                <a:t>2</a:t>
              </a:r>
              <a:endParaRPr lang="en-IE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387875-F898-F461-08C4-6D3A651F2E58}"/>
                </a:ext>
              </a:extLst>
            </p:cNvPr>
            <p:cNvSpPr txBox="1"/>
            <p:nvPr/>
          </p:nvSpPr>
          <p:spPr>
            <a:xfrm>
              <a:off x="7617842" y="4622133"/>
              <a:ext cx="351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1800" b="1" dirty="0">
                  <a:solidFill>
                    <a:srgbClr val="0000FF"/>
                  </a:solidFill>
                </a:rPr>
                <a:t>4</a:t>
              </a:r>
              <a:endParaRPr lang="en-IE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13E090-F098-E632-FA14-6BA32DF1FDEA}"/>
              </a:ext>
            </a:extLst>
          </p:cNvPr>
          <p:cNvSpPr txBox="1"/>
          <p:nvPr/>
        </p:nvSpPr>
        <p:spPr>
          <a:xfrm>
            <a:off x="71131" y="66046"/>
            <a:ext cx="699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latin typeface="LMSans10-Bold"/>
              </a:rPr>
              <a:t>Energy model: Loop model </a:t>
            </a:r>
            <a:r>
              <a:rPr lang="en-IE" sz="2800" b="1" dirty="0">
                <a:solidFill>
                  <a:srgbClr val="FF0000"/>
                </a:solidFill>
                <a:latin typeface="LMSans10-Bold"/>
              </a:rPr>
              <a:t>(allowing repeats) </a:t>
            </a:r>
            <a:endParaRPr lang="en-IE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4941BC-D5C7-2E5B-232D-D0B999999481}"/>
                  </a:ext>
                </a:extLst>
              </p:cNvPr>
              <p:cNvSpPr/>
              <p:nvPr/>
            </p:nvSpPr>
            <p:spPr>
              <a:xfrm>
                <a:off x="8610597" y="4032383"/>
                <a:ext cx="2277162" cy="87760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E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E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IE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IE" sz="3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IE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E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4941BC-D5C7-2E5B-232D-D0B99999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597" y="4032383"/>
                <a:ext cx="2277162" cy="8776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29E836-B93B-78BE-515B-64698499689F}"/>
                  </a:ext>
                </a:extLst>
              </p:cNvPr>
              <p:cNvSpPr txBox="1"/>
              <p:nvPr/>
            </p:nvSpPr>
            <p:spPr>
              <a:xfrm>
                <a:off x="7695562" y="5024558"/>
                <a:ext cx="41072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IE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E" sz="2000" b="1" dirty="0">
                    <a:solidFill>
                      <a:schemeClr val="tx1"/>
                    </a:solidFill>
                  </a:rPr>
                  <a:t> the set of all </a:t>
                </a:r>
                <a:r>
                  <a:rPr lang="en-IE" sz="2000" b="1" u="sng" dirty="0">
                    <a:solidFill>
                      <a:srgbClr val="7030A0"/>
                    </a:solidFill>
                  </a:rPr>
                  <a:t>connected</a:t>
                </a:r>
                <a:r>
                  <a:rPr lang="en-IE" sz="2000" b="1" dirty="0">
                    <a:solidFill>
                      <a:schemeClr val="tx1"/>
                    </a:solidFill>
                  </a:rPr>
                  <a:t> structures</a:t>
                </a:r>
              </a:p>
              <a:p>
                <a14:m>
                  <m:oMath xmlns:m="http://schemas.openxmlformats.org/officeDocument/2006/math">
                    <m:r>
                      <a:rPr lang="en-IE" sz="2000" b="1" i="0" dirty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IE" sz="2000" b="1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E" sz="2000" b="1" dirty="0"/>
                  <a:t> degree of rotational symmetry </a:t>
                </a:r>
                <a:endParaRPr lang="en-I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29E836-B93B-78BE-515B-646984996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62" y="5024558"/>
                <a:ext cx="4107232" cy="707886"/>
              </a:xfrm>
              <a:prstGeom prst="rect">
                <a:avLst/>
              </a:prstGeom>
              <a:blipFill>
                <a:blip r:embed="rId8"/>
                <a:stretch>
                  <a:fillRect t="-4310" r="-1335" b="-1465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F8E74B-AF5E-1ED6-951C-BF809C3B5DCA}"/>
                  </a:ext>
                </a:extLst>
              </p:cNvPr>
              <p:cNvSpPr txBox="1"/>
              <p:nvPr/>
            </p:nvSpPr>
            <p:spPr>
              <a:xfrm>
                <a:off x="432829" y="4108841"/>
                <a:ext cx="1406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>
                    <a:solidFill>
                      <a:srgbClr val="FF000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IE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IE" b="1" dirty="0">
                    <a:solidFill>
                      <a:srgbClr val="FF0000"/>
                    </a:solidFill>
                  </a:rPr>
                  <a:t> strands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F8E74B-AF5E-1ED6-951C-BF809C3B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29" y="4108841"/>
                <a:ext cx="1406539" cy="369332"/>
              </a:xfrm>
              <a:prstGeom prst="rect">
                <a:avLst/>
              </a:prstGeom>
              <a:blipFill>
                <a:blip r:embed="rId9"/>
                <a:stretch>
                  <a:fillRect l="-3463" t="-8197" r="-3463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81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CBA63-7E1F-858C-714D-3BAC6DC197A4}"/>
              </a:ext>
            </a:extLst>
          </p:cNvPr>
          <p:cNvSpPr txBox="1"/>
          <p:nvPr/>
        </p:nvSpPr>
        <p:spPr>
          <a:xfrm>
            <a:off x="114299" y="67280"/>
            <a:ext cx="10699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600" b="1" dirty="0"/>
              <a:t>Computational complexity of Minimum Free Energy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/>
              <p:nvPr/>
            </p:nvSpPr>
            <p:spPr>
              <a:xfrm>
                <a:off x="10610753" y="4575404"/>
                <a:ext cx="139551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200" dirty="0"/>
                  <a:t>bases, </a:t>
                </a:r>
                <a14:m>
                  <m:oMath xmlns:m="http://schemas.openxmlformats.org/officeDocument/2006/math">
                    <m:r>
                      <a:rPr lang="en-IE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sz="1200" dirty="0"/>
                  <a:t> strands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753" y="4575404"/>
                <a:ext cx="1395510" cy="276999"/>
              </a:xfrm>
              <a:prstGeom prst="rect">
                <a:avLst/>
              </a:prstGeom>
              <a:blipFill>
                <a:blip r:embed="rId2"/>
                <a:stretch>
                  <a:fillRect b="-14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C24C3E-4088-3C1A-7DFF-83F7804E5CF3}"/>
                  </a:ext>
                </a:extLst>
              </p:cNvPr>
              <p:cNvSpPr txBox="1"/>
              <p:nvPr/>
            </p:nvSpPr>
            <p:spPr>
              <a:xfrm>
                <a:off x="4114911" y="5760279"/>
                <a:ext cx="396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/>
                  <a:t>Open problem for </a:t>
                </a:r>
                <a14:m>
                  <m:oMath xmlns:m="http://schemas.openxmlformats.org/officeDocument/2006/math">
                    <m:r>
                      <a:rPr lang="en-IE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IE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IE" sz="2400" b="1" dirty="0"/>
                  <a:t> years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C24C3E-4088-3C1A-7DFF-83F7804E5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911" y="5760279"/>
                <a:ext cx="3962175" cy="461665"/>
              </a:xfrm>
              <a:prstGeom prst="rect">
                <a:avLst/>
              </a:prstGeom>
              <a:blipFill>
                <a:blip r:embed="rId4"/>
                <a:stretch>
                  <a:fillRect l="-2308" t="-10526" r="-1538" b="-28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BA70A-65F8-FFFC-E640-B960E641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6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984284"/>
                  </p:ext>
                </p:extLst>
              </p:nvPr>
            </p:nvGraphicFramePr>
            <p:xfrm>
              <a:off x="204787" y="1743174"/>
              <a:ext cx="11801475" cy="2704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717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484304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IE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Multiple </a:t>
                          </a:r>
                          <a:r>
                            <a:rPr lang="en-IE" sz="2200" b="1" u="none" dirty="0">
                              <a:solidFill>
                                <a:srgbClr val="FF0000"/>
                              </a:solidFill>
                            </a:rPr>
                            <a:t>unique</a:t>
                          </a:r>
                          <a:r>
                            <a:rPr lang="en-IE" sz="2200" dirty="0"/>
                            <a:t>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I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IE" sz="2400" b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Multiple Strands </a:t>
                          </a:r>
                          <a:r>
                            <a:rPr lang="en-IE" sz="2200" b="1" dirty="0">
                              <a:solidFill>
                                <a:srgbClr val="FF0000"/>
                              </a:solidFill>
                            </a:rPr>
                            <a:t>allowing repeats</a:t>
                          </a:r>
                          <a:r>
                            <a:rPr lang="en-IE" sz="2200" dirty="0"/>
                            <a:t>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3500" b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IE" sz="3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𝑁𝑃</m:t>
                                </m:r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Complete</m:t>
                                </m:r>
                              </m:oMath>
                            </m:oMathPara>
                          </a14:m>
                          <a:endParaRPr lang="en-IE" sz="24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984284"/>
                  </p:ext>
                </p:extLst>
              </p:nvPr>
            </p:nvGraphicFramePr>
            <p:xfrm>
              <a:off x="204787" y="1743174"/>
              <a:ext cx="11801475" cy="2704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717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484304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111765" r="-699" b="-32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" t="-209302" r="-42198" b="-22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209302" r="-699" b="-22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624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" t="-260784" r="-42198" b="-8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260784" r="-699" b="-89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427907" r="-699" b="-58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2573548-2D65-42E6-D52E-341E2AA8A066}"/>
              </a:ext>
            </a:extLst>
          </p:cNvPr>
          <p:cNvCxnSpPr>
            <a:cxnSpLocks/>
          </p:cNvCxnSpPr>
          <p:nvPr/>
        </p:nvCxnSpPr>
        <p:spPr>
          <a:xfrm flipH="1">
            <a:off x="7177548" y="3706761"/>
            <a:ext cx="2222091" cy="192396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69D37-9E47-93A3-8BAD-970E16BEA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CF7DD9-7FF6-BBD9-BDB4-4B7BBAC4BDA6}"/>
                  </a:ext>
                </a:extLst>
              </p:cNvPr>
              <p:cNvSpPr txBox="1"/>
              <p:nvPr/>
            </p:nvSpPr>
            <p:spPr>
              <a:xfrm>
                <a:off x="7943227" y="3638478"/>
                <a:ext cx="139551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200" dirty="0"/>
                  <a:t>bases, </a:t>
                </a:r>
                <a14:m>
                  <m:oMath xmlns:m="http://schemas.openxmlformats.org/officeDocument/2006/math">
                    <m:r>
                      <a:rPr lang="en-IE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sz="1200" dirty="0"/>
                  <a:t> strands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CF7DD9-7FF6-BBD9-BDB4-4B7BBAC4B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227" y="3638478"/>
                <a:ext cx="1395510" cy="276999"/>
              </a:xfrm>
              <a:prstGeom prst="rect">
                <a:avLst/>
              </a:prstGeom>
              <a:blipFill>
                <a:blip r:embed="rId2"/>
                <a:stretch>
                  <a:fillRect b="-14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6FD9764-38F4-3B5A-2275-3BEF726BA36F}"/>
              </a:ext>
            </a:extLst>
          </p:cNvPr>
          <p:cNvSpPr txBox="1"/>
          <p:nvPr/>
        </p:nvSpPr>
        <p:spPr>
          <a:xfrm>
            <a:off x="2850422" y="4732287"/>
            <a:ext cx="648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All of these are </a:t>
            </a:r>
            <a:r>
              <a:rPr lang="en-US" sz="2400" b="1" dirty="0">
                <a:solidFill>
                  <a:srgbClr val="FF0066"/>
                </a:solidFill>
              </a:rPr>
              <a:t>dynamic programming</a:t>
            </a:r>
            <a:r>
              <a:rPr lang="en-US" sz="2400" b="1" dirty="0">
                <a:solidFill>
                  <a:srgbClr val="7030A0"/>
                </a:solidFill>
              </a:rPr>
              <a:t> algorithms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AF082-73DD-46B0-0991-CB3CA739EB07}"/>
              </a:ext>
            </a:extLst>
          </p:cNvPr>
          <p:cNvSpPr txBox="1"/>
          <p:nvPr/>
        </p:nvSpPr>
        <p:spPr>
          <a:xfrm>
            <a:off x="2850422" y="5618911"/>
            <a:ext cx="185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Subproblems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C86A2-4DFE-E4B4-22B6-EF22CCEBB15E}"/>
              </a:ext>
            </a:extLst>
          </p:cNvPr>
          <p:cNvSpPr txBox="1"/>
          <p:nvPr/>
        </p:nvSpPr>
        <p:spPr>
          <a:xfrm>
            <a:off x="7609353" y="5618911"/>
            <a:ext cx="172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7030A0"/>
                </a:solidFill>
              </a:rPr>
              <a:t>Big problem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41376C-2775-4D56-7447-D8C021C03FA1}"/>
              </a:ext>
            </a:extLst>
          </p:cNvPr>
          <p:cNvSpPr/>
          <p:nvPr/>
        </p:nvSpPr>
        <p:spPr>
          <a:xfrm>
            <a:off x="4881810" y="5792317"/>
            <a:ext cx="2548835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A0C94-1AAD-1407-98D5-AC5D56A2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7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4">
                <a:extLst>
                  <a:ext uri="{FF2B5EF4-FFF2-40B4-BE49-F238E27FC236}">
                    <a16:creationId xmlns:a16="http://schemas.microsoft.com/office/drawing/2014/main" id="{D9815EFF-0B1B-01F0-F5D9-520C526F6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123606"/>
                  </p:ext>
                </p:extLst>
              </p:nvPr>
            </p:nvGraphicFramePr>
            <p:xfrm>
              <a:off x="311941" y="1447150"/>
              <a:ext cx="9272847" cy="2079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49020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123827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 (Loop model)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IE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</a:t>
                          </a:r>
                          <a:r>
                            <a:rPr lang="en-IE" sz="2200" b="1" u="none" dirty="0">
                              <a:solidFill>
                                <a:srgbClr val="FF0000"/>
                              </a:solidFill>
                            </a:rPr>
                            <a:t>unique</a:t>
                          </a:r>
                          <a:r>
                            <a:rPr lang="en-IE" sz="2200" dirty="0"/>
                            <a:t>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I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IE" sz="2400" b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IE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4">
                <a:extLst>
                  <a:ext uri="{FF2B5EF4-FFF2-40B4-BE49-F238E27FC236}">
                    <a16:creationId xmlns:a16="http://schemas.microsoft.com/office/drawing/2014/main" id="{D9815EFF-0B1B-01F0-F5D9-520C526F6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123606"/>
                  </p:ext>
                </p:extLst>
              </p:nvPr>
            </p:nvGraphicFramePr>
            <p:xfrm>
              <a:off x="311941" y="1447150"/>
              <a:ext cx="9272847" cy="2079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49020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123827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 (Loop model)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881" t="-111765" r="-780" b="-20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" t="-209302" r="-51239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881" t="-209302" r="-780" b="-1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" t="-312941" r="-51239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881" t="-312941" r="-780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1C3425A9-87CB-94BC-8DC7-8F1FF65DB8A0}"/>
              </a:ext>
            </a:extLst>
          </p:cNvPr>
          <p:cNvSpPr/>
          <p:nvPr/>
        </p:nvSpPr>
        <p:spPr>
          <a:xfrm>
            <a:off x="9714914" y="2019670"/>
            <a:ext cx="267286" cy="958480"/>
          </a:xfrm>
          <a:prstGeom prst="rightBrace">
            <a:avLst>
              <a:gd name="adj1" fmla="val 59210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74000-B64F-6BA5-0C5A-38961A3AC4DE}"/>
              </a:ext>
            </a:extLst>
          </p:cNvPr>
          <p:cNvSpPr txBox="1"/>
          <p:nvPr/>
        </p:nvSpPr>
        <p:spPr>
          <a:xfrm>
            <a:off x="10137450" y="1898745"/>
            <a:ext cx="1906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3333"/>
                </a:solidFill>
              </a:rPr>
              <a:t>Dynamic </a:t>
            </a:r>
          </a:p>
          <a:p>
            <a:pPr algn="ctr"/>
            <a:r>
              <a:rPr lang="en-US" sz="2400" b="1" dirty="0">
                <a:solidFill>
                  <a:srgbClr val="FF3333"/>
                </a:solidFill>
              </a:rPr>
              <a:t>programming</a:t>
            </a:r>
          </a:p>
          <a:p>
            <a:pPr algn="ctr"/>
            <a:r>
              <a:rPr lang="en-US" sz="2400" b="1" dirty="0">
                <a:solidFill>
                  <a:srgbClr val="FF3333"/>
                </a:solidFill>
              </a:rPr>
              <a:t> algorithms</a:t>
            </a:r>
            <a:endParaRPr lang="en-IE" sz="2400" b="1" dirty="0">
              <a:solidFill>
                <a:srgbClr val="FF3333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792D6-F3D8-999C-1F1D-075FF6ACB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669" y="228980"/>
            <a:ext cx="8523116" cy="509586"/>
          </a:xfrm>
        </p:spPr>
        <p:txBody>
          <a:bodyPr>
            <a:noAutofit/>
          </a:bodyPr>
          <a:lstStyle/>
          <a:p>
            <a:r>
              <a:rPr lang="en-IE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symmetry makes it difficult?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42149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1C9D-6CFE-5DB4-1507-25046B43E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AF429-BC05-776E-DDE7-5460804E19BC}"/>
              </a:ext>
            </a:extLst>
          </p:cNvPr>
          <p:cNvSpPr txBox="1"/>
          <p:nvPr/>
        </p:nvSpPr>
        <p:spPr>
          <a:xfrm>
            <a:off x="2558588" y="497981"/>
            <a:ext cx="648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All of these are </a:t>
            </a:r>
            <a:r>
              <a:rPr lang="en-US" sz="2400" b="1" dirty="0">
                <a:solidFill>
                  <a:srgbClr val="FF0066"/>
                </a:solidFill>
              </a:rPr>
              <a:t>dynamic programming</a:t>
            </a:r>
            <a:r>
              <a:rPr lang="en-US" sz="2400" b="1" dirty="0">
                <a:solidFill>
                  <a:srgbClr val="7030A0"/>
                </a:solidFill>
              </a:rPr>
              <a:t> algorithms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8A10B-DF00-950A-FE92-5F6AD96261B7}"/>
              </a:ext>
            </a:extLst>
          </p:cNvPr>
          <p:cNvSpPr txBox="1"/>
          <p:nvPr/>
        </p:nvSpPr>
        <p:spPr>
          <a:xfrm>
            <a:off x="2558588" y="1384605"/>
            <a:ext cx="185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Subproblems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ACAE4-E914-2301-16F9-D68B417DD147}"/>
              </a:ext>
            </a:extLst>
          </p:cNvPr>
          <p:cNvSpPr txBox="1"/>
          <p:nvPr/>
        </p:nvSpPr>
        <p:spPr>
          <a:xfrm>
            <a:off x="7226210" y="6006718"/>
            <a:ext cx="220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CC5A38"/>
                </a:solidFill>
              </a:rPr>
              <a:t>Global property</a:t>
            </a:r>
            <a:endParaRPr lang="en-IE" sz="2400" b="1" dirty="0">
              <a:solidFill>
                <a:srgbClr val="CC5A38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D237CF1-A954-A496-36A2-16808020DA17}"/>
              </a:ext>
            </a:extLst>
          </p:cNvPr>
          <p:cNvSpPr/>
          <p:nvPr/>
        </p:nvSpPr>
        <p:spPr>
          <a:xfrm>
            <a:off x="4589976" y="1558011"/>
            <a:ext cx="2548835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white robot with yellow and gold legs&#10;&#10;Description automatically generated">
            <a:extLst>
              <a:ext uri="{FF2B5EF4-FFF2-40B4-BE49-F238E27FC236}">
                <a16:creationId xmlns:a16="http://schemas.microsoft.com/office/drawing/2014/main" id="{06ABEC3D-C14D-EC15-FFFA-04C755A42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36" y="2761577"/>
            <a:ext cx="3319017" cy="294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39A9E3-3596-B8A2-D2E9-747562F9AD67}"/>
              </a:ext>
            </a:extLst>
          </p:cNvPr>
          <p:cNvSpPr txBox="1"/>
          <p:nvPr/>
        </p:nvSpPr>
        <p:spPr>
          <a:xfrm>
            <a:off x="7461851" y="1417806"/>
            <a:ext cx="172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7030A0"/>
                </a:solidFill>
              </a:rPr>
              <a:t>Big problem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AC9E33-CD64-ADEE-E3FB-A917E6E7E82D}"/>
              </a:ext>
            </a:extLst>
          </p:cNvPr>
          <p:cNvSpPr/>
          <p:nvPr/>
        </p:nvSpPr>
        <p:spPr>
          <a:xfrm rot="5400000">
            <a:off x="2599708" y="3186577"/>
            <a:ext cx="1770439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2AA92-4E68-2275-1404-789AF5A10C9D}"/>
              </a:ext>
            </a:extLst>
          </p:cNvPr>
          <p:cNvSpPr txBox="1"/>
          <p:nvPr/>
        </p:nvSpPr>
        <p:spPr>
          <a:xfrm>
            <a:off x="2245275" y="4396993"/>
            <a:ext cx="258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0070C0"/>
                </a:solidFill>
              </a:rPr>
              <a:t>Local point of view</a:t>
            </a:r>
            <a:endParaRPr lang="en-IE" sz="2400" b="1" dirty="0">
              <a:solidFill>
                <a:srgbClr val="0070C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13E6C4B-EEE1-5D6F-71CD-F53CD6ACA570}"/>
              </a:ext>
            </a:extLst>
          </p:cNvPr>
          <p:cNvSpPr/>
          <p:nvPr/>
        </p:nvSpPr>
        <p:spPr>
          <a:xfrm rot="1747600">
            <a:off x="4731840" y="5365594"/>
            <a:ext cx="2606032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C19D4-B81F-8D8F-E67E-F5FAD8E8D884}"/>
              </a:ext>
            </a:extLst>
          </p:cNvPr>
          <p:cNvSpPr txBox="1"/>
          <p:nvPr/>
        </p:nvSpPr>
        <p:spPr>
          <a:xfrm>
            <a:off x="5643562" y="4396993"/>
            <a:ext cx="904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3C0F54-6731-0DE1-76C5-EB9A6808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" y="416310"/>
            <a:ext cx="2442316" cy="687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DC5C-5A11-60B1-8711-CCCD7A1F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0A00-ECA0-7EAA-C646-C0A66FDB7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DEA5481-67EF-C29C-3795-49FB97C44F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79708"/>
                  </p:ext>
                </p:extLst>
              </p:nvPr>
            </p:nvGraphicFramePr>
            <p:xfrm>
              <a:off x="311943" y="1015996"/>
              <a:ext cx="11568114" cy="20825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106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897053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23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 (Loop model)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IE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</a:t>
                          </a:r>
                          <a:r>
                            <a:rPr lang="en-IE" sz="2200" b="1" u="none" dirty="0">
                              <a:solidFill>
                                <a:srgbClr val="FF0000"/>
                              </a:solidFill>
                            </a:rPr>
                            <a:t>unique</a:t>
                          </a:r>
                          <a:r>
                            <a:rPr lang="en-IE" sz="2200" dirty="0"/>
                            <a:t>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I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IE" sz="2400" b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IE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DEA5481-67EF-C29C-3795-49FB97C44F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79708"/>
                  </p:ext>
                </p:extLst>
              </p:nvPr>
            </p:nvGraphicFramePr>
            <p:xfrm>
              <a:off x="311943" y="1015996"/>
              <a:ext cx="11568114" cy="20825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106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897053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23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 (Loop model)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183" t="-110465" r="-626" b="-2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" t="-212941" r="-51072" b="-10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183" t="-212941" r="-626" b="-10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" t="-309302" r="-51072" b="-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183" t="-309302" r="-626" b="-58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3A3B02-F12C-001E-D402-35A6F6AF96A0}"/>
              </a:ext>
            </a:extLst>
          </p:cNvPr>
          <p:cNvSpPr txBox="1"/>
          <p:nvPr/>
        </p:nvSpPr>
        <p:spPr>
          <a:xfrm>
            <a:off x="114299" y="67280"/>
            <a:ext cx="10699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600" b="1" dirty="0"/>
              <a:t>Possible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3AF01B-BA2E-0C2F-305C-0911CFDF4AD5}"/>
                  </a:ext>
                </a:extLst>
              </p:cNvPr>
              <p:cNvSpPr txBox="1"/>
              <p:nvPr/>
            </p:nvSpPr>
            <p:spPr>
              <a:xfrm>
                <a:off x="10410117" y="3221527"/>
                <a:ext cx="139551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200" dirty="0"/>
                  <a:t>bases, </a:t>
                </a:r>
                <a14:m>
                  <m:oMath xmlns:m="http://schemas.openxmlformats.org/officeDocument/2006/math">
                    <m:r>
                      <a:rPr lang="en-IE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sz="1200" dirty="0"/>
                  <a:t> strands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3AF01B-BA2E-0C2F-305C-0911CFDF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117" y="3221527"/>
                <a:ext cx="1395510" cy="27699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FA5FDF-0137-BD18-BAC6-53B764276318}"/>
                  </a:ext>
                </a:extLst>
              </p:cNvPr>
              <p:cNvSpPr/>
              <p:nvPr/>
            </p:nvSpPr>
            <p:spPr>
              <a:xfrm>
                <a:off x="3180158" y="3498527"/>
                <a:ext cx="5831683" cy="108285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IE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E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E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E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assoc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𝐥𝐨𝐠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FA5FDF-0137-BD18-BAC6-53B764276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58" y="3498527"/>
                <a:ext cx="5831683" cy="1082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E6C16-A613-3261-930D-9CDDF835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6" y="6115188"/>
            <a:ext cx="2743200" cy="365125"/>
          </a:xfrm>
        </p:spPr>
        <p:txBody>
          <a:bodyPr/>
          <a:lstStyle/>
          <a:p>
            <a:fld id="{22C6061E-58D5-4E68-B2E6-5F1E71279389}" type="slidenum">
              <a:rPr lang="en-IE" smtClean="0"/>
              <a:t>9</a:t>
            </a:fld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E539DC-1857-4BAA-CBF2-FADEB40B4411}"/>
                  </a:ext>
                </a:extLst>
              </p:cNvPr>
              <p:cNvSpPr/>
              <p:nvPr/>
            </p:nvSpPr>
            <p:spPr>
              <a:xfrm>
                <a:off x="3180157" y="4768446"/>
                <a:ext cx="5831683" cy="122482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E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 </m:t>
                      </m:r>
                      <m:sSup>
                        <m:sSupPr>
                          <m:ctrlP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E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assoc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E539DC-1857-4BAA-CBF2-FADEB40B4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57" y="4768446"/>
                <a:ext cx="5831683" cy="12248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A7EF72C-59E4-B456-2C8B-9C6A84376CAD}"/>
              </a:ext>
            </a:extLst>
          </p:cNvPr>
          <p:cNvSpPr txBox="1"/>
          <p:nvPr/>
        </p:nvSpPr>
        <p:spPr>
          <a:xfrm>
            <a:off x="5048862" y="6158343"/>
            <a:ext cx="209427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FF0000"/>
                </a:solidFill>
              </a:rPr>
              <a:t>Ignore symmetry</a:t>
            </a:r>
          </a:p>
        </p:txBody>
      </p:sp>
    </p:spTree>
    <p:extLst>
      <p:ext uri="{BB962C8B-B14F-4D97-AF65-F5344CB8AC3E}">
        <p14:creationId xmlns:p14="http://schemas.microsoft.com/office/powerpoint/2010/main" val="16721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Widescreen</PresentationFormat>
  <Paragraphs>199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LMRoman12-Bold</vt:lpstr>
      <vt:lpstr>LMSans10-Bold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symmetry makes it difficult?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Free Energy, Partition Function and Kinetics Simulation Algorithms for a Multistranded Scaffolded DNA Computer</dc:title>
  <dc:creator>aaaa bbbb</dc:creator>
  <cp:lastModifiedBy>Ahmed Shalaby</cp:lastModifiedBy>
  <cp:revision>368</cp:revision>
  <dcterms:created xsi:type="dcterms:W3CDTF">2023-08-24T08:26:37Z</dcterms:created>
  <dcterms:modified xsi:type="dcterms:W3CDTF">2024-06-19T08:33:17Z</dcterms:modified>
</cp:coreProperties>
</file>